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notesMasterIdLst>
    <p:notesMasterId r:id="rId13"/>
  </p:notesMasterIdLst>
  <p:handoutMasterIdLst>
    <p:handoutMasterId r:id="rId14"/>
  </p:handoutMasterIdLst>
  <p:sldIdLst>
    <p:sldId id="257" r:id="rId2"/>
    <p:sldId id="264" r:id="rId3"/>
    <p:sldId id="262" r:id="rId4"/>
    <p:sldId id="267" r:id="rId5"/>
    <p:sldId id="271" r:id="rId6"/>
    <p:sldId id="260" r:id="rId7"/>
    <p:sldId id="261" r:id="rId8"/>
    <p:sldId id="269" r:id="rId9"/>
    <p:sldId id="263" r:id="rId10"/>
    <p:sldId id="270" r:id="rId11"/>
    <p:sldId id="265" r:id="rId12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 snapToGrid="0" snapToObjects="1">
      <p:cViewPr>
        <p:scale>
          <a:sx n="100" d="100"/>
          <a:sy n="100" d="100"/>
        </p:scale>
        <p:origin x="-210" y="120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66362E3-780A-514C-B6A6-AAB4196CCE4F}" type="datetimeFigureOut">
              <a:rPr lang="en-US" smtClean="0"/>
              <a:pPr/>
              <a:t>10/16/2012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64F5820-552F-894A-ABD3-AAB5E1E1C48F}" type="slidenum">
              <a:rPr lang="en-US" smtClean="0"/>
              <a:pPr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xmlns="" val="4215527689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24EEA778-D723-4AC1-B59B-D463E321D992}" type="datetimeFigureOut">
              <a:rPr lang="en-US" smtClean="0"/>
              <a:pPr/>
              <a:t>10/16/2012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B3FB3DA-E511-4713-8B1A-A37F1B0A699A}" type="slidenum">
              <a:rPr lang="en-GB" smtClean="0"/>
              <a:pPr/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dirty="0" smtClean="0"/>
              <a:t>“As epidemiology is not a very well defined discipline here in Italy, you might also give an overview about it (which kind of basic education is requested, what the "usual" </a:t>
            </a:r>
            <a:r>
              <a:rPr lang="en-GB" sz="1200" dirty="0" err="1" smtClean="0"/>
              <a:t>iter</a:t>
            </a:r>
            <a:r>
              <a:rPr lang="en-GB" sz="1200" dirty="0" smtClean="0"/>
              <a:t> is) in Europe and outside and give some insight into future developments”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FB3DA-E511-4713-8B1A-A37F1B0A699A}" type="slidenum">
              <a:rPr lang="en-GB" smtClean="0"/>
              <a:pPr/>
              <a:t>1</a:t>
            </a:fld>
            <a:endParaRPr lang="en-GB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GB" sz="1200" dirty="0" smtClean="0"/>
              <a:t>A UK MSc = approx 1800 NLHs, primarily at Level 7/M-level</a:t>
            </a:r>
          </a:p>
          <a:p>
            <a:pPr>
              <a:buNone/>
            </a:pPr>
            <a:r>
              <a:rPr lang="en-GB" sz="1200" dirty="0" smtClean="0"/>
              <a:t>-1 ‘UK credit’=approx 10 notional learning hours (NLHs) </a:t>
            </a:r>
            <a:r>
              <a:rPr lang="en-GB" sz="1200" dirty="0" err="1" smtClean="0"/>
              <a:t>ie</a:t>
            </a:r>
            <a:r>
              <a:rPr lang="en-GB" sz="1200" dirty="0" smtClean="0"/>
              <a:t> UK MSc awards 180 credits</a:t>
            </a:r>
          </a:p>
          <a:p>
            <a:pPr>
              <a:buNone/>
            </a:pPr>
            <a:r>
              <a:rPr lang="en-GB" sz="1200" dirty="0" smtClean="0"/>
              <a:t>- 2 ‘UK credits’ = 1ECTS </a:t>
            </a:r>
            <a:r>
              <a:rPr lang="en-GB" sz="1200" dirty="0" err="1" smtClean="0"/>
              <a:t>ie</a:t>
            </a:r>
            <a:r>
              <a:rPr lang="en-GB" sz="1200" dirty="0" smtClean="0"/>
              <a:t> a UK MSc = 90 ECTS</a:t>
            </a:r>
          </a:p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FB3DA-E511-4713-8B1A-A37F1B0A699A}" type="slidenum">
              <a:rPr lang="en-GB" smtClean="0"/>
              <a:pPr/>
              <a:t>7</a:t>
            </a:fld>
            <a:endParaRPr lang="en-GB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Taken</a:t>
            </a:r>
            <a:r>
              <a:rPr lang="en-US" baseline="0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FB3DA-E511-4713-8B1A-A37F1B0A699A}" type="slidenum">
              <a:rPr lang="en-GB" smtClean="0"/>
              <a:pPr/>
              <a:t>9</a:t>
            </a:fld>
            <a:endParaRPr lang="en-GB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Taken</a:t>
            </a:r>
            <a:r>
              <a:rPr lang="en-US" baseline="0" dirty="0" smtClean="0"/>
              <a:t> </a:t>
            </a:r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B3FB3DA-E511-4713-8B1A-A37F1B0A699A}" type="slidenum">
              <a:rPr lang="en-GB" smtClean="0"/>
              <a:pPr/>
              <a:t>10</a:t>
            </a:fld>
            <a:endParaRPr lang="en-GB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342900" y="2130425"/>
            <a:ext cx="8343900" cy="1470025"/>
          </a:xfrm>
        </p:spPr>
        <p:txBody>
          <a:bodyPr>
            <a:normAutofit/>
          </a:bodyPr>
          <a:lstStyle>
            <a:lvl1pPr algn="l">
              <a:defRPr sz="2400">
                <a:solidFill>
                  <a:srgbClr val="000000"/>
                </a:solidFill>
                <a:latin typeface="Arial Black"/>
                <a:cs typeface="Arial Black"/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900" y="3886200"/>
            <a:ext cx="8343900" cy="1587500"/>
          </a:xfrm>
          <a:prstGeom prst="rect">
            <a:avLst/>
          </a:prstGeom>
        </p:spPr>
        <p:txBody>
          <a:bodyPr>
            <a:normAutofit/>
          </a:bodyPr>
          <a:lstStyle>
            <a:lvl1pPr marL="0" indent="0" algn="l">
              <a:buNone/>
              <a:defRPr sz="2200">
                <a:solidFill>
                  <a:srgbClr val="000000"/>
                </a:solidFill>
                <a:latin typeface="+mj-lt"/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GB" dirty="0" smtClean="0"/>
              <a:t>Click to edit Master subtitle style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33771721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>
            <a:normAutofit/>
          </a:bodyPr>
          <a:lstStyle>
            <a:lvl1pPr algn="l">
              <a:defRPr sz="4700">
                <a:solidFill>
                  <a:srgbClr val="000000"/>
                </a:solidFill>
                <a:latin typeface="Arial Black"/>
                <a:cs typeface="Arial Black"/>
              </a:defRPr>
            </a:lvl1pPr>
          </a:lstStyle>
          <a:p>
            <a:r>
              <a:rPr lang="en-GB" dirty="0" smtClean="0"/>
              <a:t>Click to add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600201"/>
            <a:ext cx="8343900" cy="3880200"/>
          </a:xfrm>
          <a:prstGeom prst="rect">
            <a:avLst/>
          </a:prstGeom>
        </p:spPr>
        <p:txBody>
          <a:bodyPr>
            <a:normAutofit/>
          </a:bodyPr>
          <a:lstStyle>
            <a:lvl1pPr>
              <a:defRPr sz="2200">
                <a:solidFill>
                  <a:srgbClr val="000000"/>
                </a:solidFill>
                <a:latin typeface="+mj-lt"/>
              </a:defRPr>
            </a:lvl1pPr>
            <a:lvl2pPr>
              <a:defRPr sz="1800">
                <a:solidFill>
                  <a:srgbClr val="000000"/>
                </a:solidFill>
                <a:latin typeface="+mj-lt"/>
              </a:defRPr>
            </a:lvl2pPr>
            <a:lvl3pPr>
              <a:defRPr sz="1800">
                <a:solidFill>
                  <a:srgbClr val="000000"/>
                </a:solidFill>
                <a:latin typeface="+mj-lt"/>
              </a:defRPr>
            </a:lvl3pPr>
            <a:lvl4pPr>
              <a:defRPr sz="1800">
                <a:solidFill>
                  <a:srgbClr val="000000"/>
                </a:solidFill>
                <a:latin typeface="+mj-lt"/>
              </a:defRPr>
            </a:lvl4pPr>
            <a:lvl5pPr>
              <a:defRPr sz="1800">
                <a:solidFill>
                  <a:srgbClr val="000000"/>
                </a:solidFill>
                <a:latin typeface="+mj-lt"/>
              </a:defRPr>
            </a:lvl5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014291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4178300"/>
            <a:ext cx="8343900" cy="1302101"/>
          </a:xfrm>
        </p:spPr>
        <p:txBody>
          <a:bodyPr anchor="t"/>
          <a:lstStyle>
            <a:lvl1pPr algn="l">
              <a:defRPr sz="4700" b="1" cap="all">
                <a:solidFill>
                  <a:srgbClr val="000000"/>
                </a:solidFill>
              </a:defRPr>
            </a:lvl1pPr>
          </a:lstStyle>
          <a:p>
            <a:r>
              <a:rPr lang="en-GB" dirty="0" smtClean="0"/>
              <a:t>Click to edit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2678113"/>
            <a:ext cx="8343900" cy="1500187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200">
                <a:solidFill>
                  <a:srgbClr val="000000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214621657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GB" dirty="0" smtClean="0"/>
              <a:t>Click to add title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42900" y="1600201"/>
            <a:ext cx="4038600" cy="3880200"/>
          </a:xfrm>
          <a:prstGeom prst="rect">
            <a:avLst/>
          </a:prstGeom>
        </p:spPr>
        <p:txBody>
          <a:bodyPr/>
          <a:lstStyle>
            <a:lvl1pPr>
              <a:defRPr sz="2200">
                <a:solidFill>
                  <a:srgbClr val="000000"/>
                </a:solidFill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 sz="2200">
                <a:solidFill>
                  <a:srgbClr val="000000"/>
                </a:solidFill>
              </a:defRPr>
            </a:lvl3pPr>
            <a:lvl4pPr>
              <a:defRPr sz="2200">
                <a:solidFill>
                  <a:srgbClr val="000000"/>
                </a:solidFill>
              </a:defRPr>
            </a:lvl4pPr>
            <a:lvl5pPr>
              <a:defRPr sz="1800">
                <a:solidFill>
                  <a:srgbClr val="000000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3880200"/>
          </a:xfrm>
          <a:prstGeom prst="rect">
            <a:avLst/>
          </a:prstGeom>
        </p:spPr>
        <p:txBody>
          <a:bodyPr/>
          <a:lstStyle>
            <a:lvl1pPr>
              <a:defRPr sz="2200">
                <a:solidFill>
                  <a:srgbClr val="000000"/>
                </a:solidFill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 sz="2200">
                <a:solidFill>
                  <a:srgbClr val="000000"/>
                </a:solidFill>
              </a:defRPr>
            </a:lvl3pPr>
            <a:lvl4pPr>
              <a:defRPr sz="2200">
                <a:solidFill>
                  <a:srgbClr val="000000"/>
                </a:solidFill>
              </a:defRPr>
            </a:lvl4pPr>
            <a:lvl5pPr>
              <a:defRPr sz="2200">
                <a:solidFill>
                  <a:srgbClr val="000000"/>
                </a:solidFill>
              </a:defRPr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51358290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42900" y="1600201"/>
            <a:ext cx="4154488" cy="57467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rgbClr val="0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42900" y="2174875"/>
            <a:ext cx="4154488" cy="3324225"/>
          </a:xfrm>
          <a:prstGeom prst="rect">
            <a:avLst/>
          </a:prstGeom>
        </p:spPr>
        <p:txBody>
          <a:bodyPr/>
          <a:lstStyle>
            <a:lvl1pPr>
              <a:defRPr sz="2200">
                <a:solidFill>
                  <a:srgbClr val="000000"/>
                </a:solidFill>
              </a:defRPr>
            </a:lvl1pPr>
            <a:lvl2pPr>
              <a:defRPr sz="2200">
                <a:solidFill>
                  <a:srgbClr val="000000"/>
                </a:solidFill>
              </a:defRPr>
            </a:lvl2pPr>
            <a:lvl3pPr>
              <a:defRPr sz="2200">
                <a:solidFill>
                  <a:srgbClr val="000000"/>
                </a:solidFill>
              </a:defRPr>
            </a:lvl3pPr>
            <a:lvl4pPr>
              <a:defRPr sz="2200">
                <a:solidFill>
                  <a:srgbClr val="000000"/>
                </a:solidFill>
              </a:defRPr>
            </a:lvl4pPr>
            <a:lvl5pPr>
              <a:defRPr sz="1600">
                <a:solidFill>
                  <a:srgbClr val="00000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00201"/>
            <a:ext cx="4041775" cy="574674"/>
          </a:xfrm>
          <a:prstGeom prst="rect">
            <a:avLst/>
          </a:prstGeom>
        </p:spPr>
        <p:txBody>
          <a:bodyPr anchor="b"/>
          <a:lstStyle>
            <a:lvl1pPr marL="0" indent="0">
              <a:buNone/>
              <a:defRPr sz="2400" b="1">
                <a:solidFill>
                  <a:srgbClr val="000000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324225"/>
          </a:xfrm>
          <a:prstGeom prst="rect">
            <a:avLst/>
          </a:prstGeom>
        </p:spPr>
        <p:txBody>
          <a:bodyPr/>
          <a:lstStyle>
            <a:lvl1pPr>
              <a:defRPr sz="2400">
                <a:solidFill>
                  <a:srgbClr val="000000"/>
                </a:solidFill>
              </a:defRPr>
            </a:lvl1pPr>
            <a:lvl2pPr>
              <a:defRPr sz="2000">
                <a:solidFill>
                  <a:srgbClr val="000000"/>
                </a:solidFill>
              </a:defRPr>
            </a:lvl2pPr>
            <a:lvl3pPr>
              <a:defRPr sz="1800">
                <a:solidFill>
                  <a:srgbClr val="000000"/>
                </a:solidFill>
              </a:defRPr>
            </a:lvl3pPr>
            <a:lvl4pPr>
              <a:defRPr sz="1600">
                <a:solidFill>
                  <a:srgbClr val="000000"/>
                </a:solidFill>
              </a:defRPr>
            </a:lvl4pPr>
            <a:lvl5pPr>
              <a:defRPr sz="1600">
                <a:solidFill>
                  <a:srgbClr val="000000"/>
                </a:solidFill>
              </a:defRPr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level</a:t>
            </a:r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7" name="Title 1"/>
          <p:cNvSpPr>
            <a:spLocks noGrp="1"/>
          </p:cNvSpPr>
          <p:nvPr>
            <p:ph type="title" hasCustomPrompt="1"/>
          </p:nvPr>
        </p:nvSpPr>
        <p:spPr>
          <a:xfrm>
            <a:off x="342900" y="274638"/>
            <a:ext cx="6070600" cy="11430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GB" dirty="0" smtClean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3692771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1"/>
          <p:cNvSpPr>
            <a:spLocks noGrp="1"/>
          </p:cNvSpPr>
          <p:nvPr>
            <p:ph type="title" hasCustomPrompt="1"/>
          </p:nvPr>
        </p:nvSpPr>
        <p:spPr>
          <a:xfrm>
            <a:off x="342900" y="274638"/>
            <a:ext cx="6070600" cy="1143000"/>
          </a:xfrm>
        </p:spPr>
        <p:txBody>
          <a:bodyPr/>
          <a:lstStyle>
            <a:lvl1pPr>
              <a:defRPr>
                <a:solidFill>
                  <a:srgbClr val="000000"/>
                </a:solidFill>
              </a:defRPr>
            </a:lvl1pPr>
          </a:lstStyle>
          <a:p>
            <a:r>
              <a:rPr lang="en-GB" dirty="0" smtClean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4303816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xmlns="" val="215946986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1598621"/>
            <a:ext cx="3122613" cy="750878"/>
          </a:xfrm>
        </p:spPr>
        <p:txBody>
          <a:bodyPr anchor="b"/>
          <a:lstStyle>
            <a:lvl1pPr algn="l">
              <a:defRPr sz="2400" b="1">
                <a:solidFill>
                  <a:srgbClr val="000000"/>
                </a:solidFill>
              </a:defRPr>
            </a:lvl1pPr>
          </a:lstStyle>
          <a:p>
            <a:r>
              <a:rPr lang="en-GB" dirty="0" smtClean="0"/>
              <a:t>Click to edit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65513" y="1600201"/>
            <a:ext cx="5221287" cy="3886215"/>
          </a:xfrm>
          <a:prstGeom prst="rect">
            <a:avLst/>
          </a:prstGeom>
        </p:spPr>
        <p:txBody>
          <a:bodyPr/>
          <a:lstStyle>
            <a:lvl1pPr>
              <a:defRPr sz="2200">
                <a:solidFill>
                  <a:srgbClr val="000000"/>
                </a:solidFill>
              </a:defRPr>
            </a:lvl1pPr>
            <a:lvl2pPr>
              <a:defRPr sz="2800">
                <a:solidFill>
                  <a:srgbClr val="000000"/>
                </a:solidFill>
              </a:defRPr>
            </a:lvl2pPr>
            <a:lvl3pPr>
              <a:defRPr sz="2400">
                <a:solidFill>
                  <a:srgbClr val="000000"/>
                </a:solidFill>
              </a:defRPr>
            </a:lvl3pPr>
            <a:lvl4pPr>
              <a:defRPr sz="2000">
                <a:solidFill>
                  <a:srgbClr val="000000"/>
                </a:solidFill>
              </a:defRPr>
            </a:lvl4pPr>
            <a:lvl5pPr>
              <a:defRPr sz="2000">
                <a:solidFill>
                  <a:srgbClr val="000000"/>
                </a:solidFill>
              </a:defRPr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 dirty="0" smtClean="0"/>
              <a:t>Click to edit Master text styles</a:t>
            </a:r>
          </a:p>
          <a:p>
            <a:pPr lvl="1"/>
            <a:r>
              <a:rPr lang="en-GB" dirty="0" smtClean="0"/>
              <a:t>Second level</a:t>
            </a:r>
          </a:p>
          <a:p>
            <a:pPr lvl="2"/>
            <a:r>
              <a:rPr lang="en-GB" dirty="0" smtClean="0"/>
              <a:t>Third level</a:t>
            </a:r>
          </a:p>
          <a:p>
            <a:pPr lvl="3"/>
            <a:r>
              <a:rPr lang="en-GB" dirty="0" smtClean="0"/>
              <a:t>Fourth </a:t>
            </a:r>
            <a:r>
              <a:rPr lang="en-GB" dirty="0" err="1" smtClean="0"/>
              <a:t>evel</a:t>
            </a:r>
            <a:endParaRPr lang="en-GB" dirty="0" smtClean="0"/>
          </a:p>
          <a:p>
            <a:pPr lvl="4"/>
            <a:r>
              <a:rPr lang="en-GB" dirty="0" smtClean="0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342900" y="2351079"/>
            <a:ext cx="3122613" cy="3135337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000000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GB" dirty="0" smtClean="0"/>
              <a:t>Click to 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xmlns="" val="161972066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914900"/>
            <a:ext cx="5486400" cy="566738"/>
          </a:xfrm>
        </p:spPr>
        <p:txBody>
          <a:bodyPr anchor="b"/>
          <a:lstStyle>
            <a:lvl1pPr algn="l">
              <a:defRPr sz="2000" b="1">
                <a:solidFill>
                  <a:srgbClr val="000000"/>
                </a:solidFill>
              </a:defRPr>
            </a:lvl1pPr>
          </a:lstStyle>
          <a:p>
            <a:r>
              <a:rPr lang="en-GB" dirty="0" smtClean="0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1600200"/>
            <a:ext cx="5486400" cy="3314700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 sz="2200">
                <a:solidFill>
                  <a:srgbClr val="000000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243732434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 descr="Powerpoint slide backgrounds_v6-5.jpg"/>
          <p:cNvPicPr>
            <a:picLocks noChangeAspect="1"/>
          </p:cNvPicPr>
          <p:nvPr userDrawn="1"/>
        </p:nvPicPr>
        <p:blipFill>
          <a:blip r:embed="rId11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0" y="0"/>
            <a:ext cx="9144000" cy="6868732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6070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r>
              <a:rPr lang="en-GB" dirty="0" smtClean="0"/>
              <a:t>Click to add title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xmlns="" val="53773391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xStyles>
    <p:titleStyle>
      <a:lvl1pPr algn="l" defTabSz="457200" rtl="0" eaLnBrk="1" latinLnBrk="0" hangingPunct="1">
        <a:spcBef>
          <a:spcPct val="0"/>
        </a:spcBef>
        <a:buNone/>
        <a:defRPr sz="4700" kern="1200" baseline="0">
          <a:solidFill>
            <a:schemeClr val="tx1"/>
          </a:solidFill>
          <a:latin typeface="Arial Black"/>
          <a:ea typeface="+mj-ea"/>
          <a:cs typeface="Arial Black"/>
        </a:defRPr>
      </a:lvl1pPr>
    </p:titleStyle>
    <p:bodyStyle>
      <a:lvl1pPr marL="342900" indent="-3429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j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ct val="20000"/>
        </a:spcBef>
        <a:buFont typeface="Arial"/>
        <a:buChar char="•"/>
        <a:defRPr sz="1800" kern="1200">
          <a:solidFill>
            <a:schemeClr val="tx1"/>
          </a:solidFill>
          <a:latin typeface="+mj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ct val="20000"/>
        </a:spcBef>
        <a:buFont typeface="Arial"/>
        <a:buChar char="–"/>
        <a:defRPr sz="1800" kern="1200">
          <a:solidFill>
            <a:schemeClr val="tx1"/>
          </a:solidFill>
          <a:latin typeface="+mj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ct val="20000"/>
        </a:spcBef>
        <a:buFont typeface="Arial"/>
        <a:buChar char="»"/>
        <a:defRPr sz="1800" kern="1200">
          <a:solidFill>
            <a:schemeClr val="tx1"/>
          </a:solidFill>
          <a:latin typeface="+mj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hyperlink" Target="http://www.lshtm.ac.uk/study/cpd/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rotWithShape="1">
          <a:blip r:embed="rId3"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8343900" cy="1143000"/>
          </a:xfrm>
        </p:spPr>
        <p:txBody>
          <a:bodyPr>
            <a:normAutofit/>
          </a:bodyPr>
          <a:lstStyle/>
          <a:p>
            <a:pPr algn="ctr"/>
            <a:r>
              <a:rPr lang="en-GB" sz="3200" dirty="0" smtClean="0"/>
              <a:t>Education and knowledge exchange perspectives and challenges</a:t>
            </a:r>
            <a:endParaRPr lang="en-US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algn="ctr">
              <a:buNone/>
            </a:pPr>
            <a:endParaRPr lang="en-US" sz="2800" dirty="0" smtClean="0"/>
          </a:p>
          <a:p>
            <a:pPr>
              <a:buNone/>
            </a:pPr>
            <a:r>
              <a:rPr lang="en-US" sz="2400" dirty="0" smtClean="0"/>
              <a:t>Dr </a:t>
            </a:r>
            <a:r>
              <a:rPr lang="en-US" sz="2400" dirty="0" err="1" smtClean="0"/>
              <a:t>Punam</a:t>
            </a:r>
            <a:r>
              <a:rPr lang="en-US" sz="2400" dirty="0" smtClean="0"/>
              <a:t> </a:t>
            </a:r>
            <a:r>
              <a:rPr lang="en-US" sz="2400" dirty="0" err="1" smtClean="0"/>
              <a:t>Mangtani</a:t>
            </a:r>
            <a:endParaRPr lang="en-US" sz="2400" dirty="0" smtClean="0"/>
          </a:p>
          <a:p>
            <a:pPr>
              <a:buNone/>
            </a:pPr>
            <a:r>
              <a:rPr lang="en-US" sz="2400" dirty="0" err="1" smtClean="0"/>
              <a:t>MSc</a:t>
            </a:r>
            <a:r>
              <a:rPr lang="en-US" sz="2400" dirty="0" smtClean="0"/>
              <a:t> Epidemiology Co-Course Director </a:t>
            </a:r>
          </a:p>
          <a:p>
            <a:pPr>
              <a:buNone/>
            </a:pPr>
            <a:r>
              <a:rPr lang="en-US" sz="2400" dirty="0" smtClean="0"/>
              <a:t>Faculty of Epidemiology and Population  Health </a:t>
            </a:r>
          </a:p>
          <a:p>
            <a:pPr>
              <a:buNone/>
            </a:pPr>
            <a:r>
              <a:rPr lang="en-US" sz="2400" dirty="0" smtClean="0"/>
              <a:t>London School of Hygiene and Tropical Medicine </a:t>
            </a:r>
            <a:endParaRPr lang="en-GB" sz="2400" dirty="0" smtClean="0"/>
          </a:p>
        </p:txBody>
      </p:sp>
      <p:sp>
        <p:nvSpPr>
          <p:cNvPr id="4" name="TextBox 3"/>
          <p:cNvSpPr txBox="1"/>
          <p:nvPr/>
        </p:nvSpPr>
        <p:spPr>
          <a:xfrm>
            <a:off x="355600" y="5689600"/>
            <a:ext cx="6057900" cy="40011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 smtClean="0">
                <a:solidFill>
                  <a:srgbClr val="000000"/>
                </a:solidFill>
                <a:latin typeface="Arial Black"/>
                <a:cs typeface="Arial Black"/>
              </a:rPr>
              <a:t>Improving health worldwide</a:t>
            </a:r>
            <a:endParaRPr lang="en-GB" sz="2000" dirty="0">
              <a:solidFill>
                <a:srgbClr val="000000"/>
              </a:solidFill>
              <a:latin typeface="Arial Black"/>
              <a:cs typeface="Arial Black"/>
            </a:endParaRPr>
          </a:p>
        </p:txBody>
      </p:sp>
      <p:sp>
        <p:nvSpPr>
          <p:cNvPr id="5" name="Rectangle 4"/>
          <p:cNvSpPr/>
          <p:nvPr/>
        </p:nvSpPr>
        <p:spPr>
          <a:xfrm>
            <a:off x="368300" y="6224201"/>
            <a:ext cx="6045200" cy="3231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1500" dirty="0" err="1" smtClean="0">
                <a:solidFill>
                  <a:srgbClr val="000000"/>
                </a:solidFill>
                <a:latin typeface="Arial Black"/>
                <a:cs typeface="Arial Black"/>
              </a:rPr>
              <a:t>www.lshtm.ac.uk</a:t>
            </a:r>
            <a:endParaRPr lang="en-GB" sz="1500" dirty="0" smtClean="0">
              <a:solidFill>
                <a:srgbClr val="000000"/>
              </a:solidFill>
              <a:latin typeface="Arial Black"/>
              <a:cs typeface="Arial Black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3510093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en-US" sz="3200" dirty="0" smtClean="0"/>
              <a:t>Importance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US" sz="3200" dirty="0" smtClean="0"/>
              <a:t>“if epidemiology is conducted properly, it becomes a valuable asset for the determining the etiology of a disease and for evaluating intervention. This field of study uniquely can and has contributed significantly to our understanding of the causation of human health and disease” 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[</a:t>
            </a:r>
            <a:r>
              <a:rPr lang="en-US" sz="2400" dirty="0" err="1" smtClean="0">
                <a:latin typeface="Arial" pitchFamily="34" charset="0"/>
                <a:cs typeface="Arial" pitchFamily="34" charset="0"/>
              </a:rPr>
              <a:t>Wynder</a:t>
            </a:r>
            <a:r>
              <a:rPr lang="en-US" sz="2400" dirty="0" smtClean="0">
                <a:latin typeface="Arial" pitchFamily="34" charset="0"/>
                <a:cs typeface="Arial" pitchFamily="34" charset="0"/>
              </a:rPr>
              <a:t> EL  AJE 1996]</a:t>
            </a:r>
            <a:endParaRPr lang="en-GB" sz="24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8801100" cy="1887537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Arial Black" pitchFamily="34" charset="0"/>
                <a:cs typeface="Arial" pitchFamily="34" charset="0"/>
              </a:rPr>
              <a:t>Training: aims</a:t>
            </a:r>
            <a:r>
              <a:rPr lang="en-US" sz="2400" dirty="0" smtClean="0">
                <a:latin typeface="Arial Black" pitchFamily="34" charset="0"/>
                <a:cs typeface="Arial" pitchFamily="34" charset="0"/>
              </a:rPr>
              <a:t/>
            </a:r>
            <a:br>
              <a:rPr lang="en-US" sz="2400" dirty="0" smtClean="0">
                <a:latin typeface="Arial Black" pitchFamily="34" charset="0"/>
                <a:cs typeface="Arial" pitchFamily="34" charset="0"/>
              </a:rPr>
            </a:br>
            <a:endParaRPr lang="en-GB" sz="2400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323975"/>
            <a:ext cx="8343900" cy="4057650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2000" dirty="0" smtClean="0"/>
          </a:p>
          <a:p>
            <a:r>
              <a:rPr lang="en-US" sz="2400" dirty="0" smtClean="0"/>
              <a:t>To provide sound training of investigators with medical/biological backgrounds, aptitude or experience in</a:t>
            </a:r>
          </a:p>
          <a:p>
            <a:pPr>
              <a:buNone/>
            </a:pPr>
            <a:r>
              <a:rPr lang="en-US" sz="2400" dirty="0" smtClean="0"/>
              <a:t>-quantitative research</a:t>
            </a:r>
          </a:p>
          <a:p>
            <a:pPr>
              <a:buNone/>
            </a:pPr>
            <a:r>
              <a:rPr lang="en-US" sz="2400" dirty="0" smtClean="0"/>
              <a:t>-application of rigorous methods for public health </a:t>
            </a:r>
          </a:p>
          <a:p>
            <a:pPr>
              <a:buNone/>
            </a:pPr>
            <a:endParaRPr lang="en-US" sz="2400" dirty="0" smtClean="0"/>
          </a:p>
          <a:p>
            <a:r>
              <a:rPr lang="en-US" sz="2400" dirty="0" smtClean="0"/>
              <a:t>Epidemiology is a necessary quantitative science along with several other disciplines for public health (</a:t>
            </a:r>
            <a:r>
              <a:rPr lang="en-US" sz="2400" dirty="0" err="1" smtClean="0"/>
              <a:t>eg</a:t>
            </a:r>
            <a:r>
              <a:rPr lang="en-US" sz="2400" dirty="0" smtClean="0"/>
              <a:t> medical statistics, demography, health economics)</a:t>
            </a:r>
          </a:p>
          <a:p>
            <a:pPr>
              <a:buNone/>
            </a:pPr>
            <a:endParaRPr lang="en-US" sz="2000" dirty="0" smtClean="0"/>
          </a:p>
          <a:p>
            <a:endParaRPr lang="en-US" sz="2000" dirty="0" smtClean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8801100" cy="1887537"/>
          </a:xfrm>
        </p:spPr>
        <p:txBody>
          <a:bodyPr>
            <a:normAutofit/>
          </a:bodyPr>
          <a:lstStyle/>
          <a:p>
            <a:pPr algn="ctr"/>
            <a:r>
              <a:rPr lang="en-US" sz="3200" b="1" dirty="0" smtClean="0">
                <a:latin typeface="Arial Black" pitchFamily="34" charset="0"/>
                <a:cs typeface="Arial" pitchFamily="34" charset="0"/>
              </a:rPr>
              <a:t>Training: who 1 </a:t>
            </a:r>
            <a:r>
              <a:rPr lang="en-US" sz="2400" dirty="0" smtClean="0">
                <a:latin typeface="Arial Black" pitchFamily="34" charset="0"/>
                <a:cs typeface="Arial" pitchFamily="34" charset="0"/>
              </a:rPr>
              <a:t/>
            </a:r>
            <a:br>
              <a:rPr lang="en-US" sz="2400" dirty="0" smtClean="0">
                <a:latin typeface="Arial Black" pitchFamily="34" charset="0"/>
                <a:cs typeface="Arial" pitchFamily="34" charset="0"/>
              </a:rPr>
            </a:br>
            <a:endParaRPr lang="en-GB" sz="2400" dirty="0">
              <a:latin typeface="Arial Black" pitchFamily="34" charset="0"/>
              <a:cs typeface="Arial" pitchFamily="34" charset="0"/>
            </a:endParaRP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323975"/>
            <a:ext cx="8343900" cy="4057650"/>
          </a:xfrm>
        </p:spPr>
        <p:txBody>
          <a:bodyPr>
            <a:noAutofit/>
          </a:bodyPr>
          <a:lstStyle/>
          <a:p>
            <a:pPr>
              <a:buNone/>
            </a:pPr>
            <a:endParaRPr lang="en-US" sz="2000" dirty="0" smtClean="0"/>
          </a:p>
          <a:p>
            <a:r>
              <a:rPr lang="en-US" sz="2400" dirty="0" smtClean="0"/>
              <a:t>Often taught at postgraduate level </a:t>
            </a:r>
          </a:p>
          <a:p>
            <a:endParaRPr lang="en-US" sz="2400" dirty="0" smtClean="0"/>
          </a:p>
          <a:p>
            <a:r>
              <a:rPr lang="en-US" sz="2400" dirty="0" smtClean="0"/>
              <a:t>But increasingly being taught at undergraduate level  </a:t>
            </a:r>
          </a:p>
          <a:p>
            <a:pPr>
              <a:buNone/>
            </a:pPr>
            <a:r>
              <a:rPr lang="en-US" sz="2400" dirty="0" smtClean="0"/>
              <a:t>-</a:t>
            </a:r>
            <a:r>
              <a:rPr lang="en-US" sz="2400" dirty="0" err="1" smtClean="0"/>
              <a:t>eg</a:t>
            </a:r>
            <a:r>
              <a:rPr lang="en-US" sz="2400" dirty="0" smtClean="0"/>
              <a:t> </a:t>
            </a:r>
            <a:r>
              <a:rPr lang="en-US" sz="2400" dirty="0" err="1" smtClean="0"/>
              <a:t>BScs</a:t>
            </a:r>
            <a:r>
              <a:rPr lang="en-US" sz="2400" dirty="0" smtClean="0"/>
              <a:t> in Public Health, intercalated </a:t>
            </a:r>
            <a:r>
              <a:rPr lang="en-US" sz="2400" dirty="0" err="1" smtClean="0"/>
              <a:t>MSc</a:t>
            </a:r>
            <a:r>
              <a:rPr lang="en-US" sz="2400" dirty="0" smtClean="0"/>
              <a:t> during medical studies, before applying to do Medicine</a:t>
            </a:r>
          </a:p>
          <a:p>
            <a:pPr>
              <a:buNone/>
            </a:pPr>
            <a:r>
              <a:rPr lang="en-US" sz="2400" dirty="0" smtClean="0"/>
              <a:t> </a:t>
            </a:r>
          </a:p>
          <a:p>
            <a:r>
              <a:rPr lang="en-US" sz="2400" dirty="0" smtClean="0"/>
              <a:t>Mostly via </a:t>
            </a:r>
            <a:r>
              <a:rPr lang="en-US" sz="2400" dirty="0" err="1" smtClean="0"/>
              <a:t>MSc</a:t>
            </a:r>
            <a:r>
              <a:rPr lang="en-US" sz="2400" dirty="0" smtClean="0"/>
              <a:t>/PhDs/</a:t>
            </a:r>
            <a:r>
              <a:rPr lang="en-US" sz="2400" dirty="0" err="1" smtClean="0"/>
              <a:t>DrPHs</a:t>
            </a:r>
            <a:r>
              <a:rPr lang="en-US" sz="2400" dirty="0" smtClean="0"/>
              <a:t> </a:t>
            </a:r>
          </a:p>
          <a:p>
            <a:pPr>
              <a:buNone/>
            </a:pPr>
            <a:r>
              <a:rPr lang="en-US" sz="2400" dirty="0" smtClean="0"/>
              <a:t>-variations: joint MD PhDs , post docs in laboratory sciences who then do </a:t>
            </a:r>
            <a:r>
              <a:rPr lang="en-US" sz="2400" dirty="0" err="1" smtClean="0"/>
              <a:t>MSc</a:t>
            </a:r>
            <a:r>
              <a:rPr lang="en-US" sz="2400" dirty="0" smtClean="0"/>
              <a:t> </a:t>
            </a:r>
            <a:r>
              <a:rPr lang="en-US" sz="2400" dirty="0" err="1" smtClean="0"/>
              <a:t>epidemiology,DrPHs</a:t>
            </a:r>
            <a:r>
              <a:rPr lang="en-US" sz="2400" dirty="0" smtClean="0"/>
              <a:t> </a:t>
            </a:r>
          </a:p>
          <a:p>
            <a:endParaRPr lang="en-US" sz="2000" dirty="0" smtClean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83439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Training: who part 2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257300"/>
            <a:ext cx="8343900" cy="4695825"/>
          </a:xfrm>
        </p:spPr>
        <p:txBody>
          <a:bodyPr>
            <a:normAutofit/>
          </a:bodyPr>
          <a:lstStyle/>
          <a:p>
            <a:pPr>
              <a:buNone/>
            </a:pPr>
            <a:endParaRPr lang="en-GB" dirty="0" smtClean="0"/>
          </a:p>
          <a:p>
            <a:r>
              <a:rPr lang="en-GB" sz="2400" dirty="0" smtClean="0"/>
              <a:t>Students from a variety of academic backgrounds to work as epidemiologists in higher education, research institutions, the pharmaceutical industry, central and regional government and national health services. 	</a:t>
            </a:r>
          </a:p>
          <a:p>
            <a:endParaRPr lang="en-GB" sz="2400" dirty="0" smtClean="0"/>
          </a:p>
          <a:p>
            <a:r>
              <a:rPr lang="en-US" sz="2400" dirty="0" smtClean="0"/>
              <a:t>epidemiologists, clinical </a:t>
            </a:r>
            <a:r>
              <a:rPr lang="en-US" sz="2400" dirty="0" err="1" smtClean="0"/>
              <a:t>trialists</a:t>
            </a:r>
            <a:r>
              <a:rPr lang="en-US" sz="2400" dirty="0" smtClean="0"/>
              <a:t>, clinical or laboratory researchers </a:t>
            </a:r>
          </a:p>
          <a:p>
            <a:pPr>
              <a:buNone/>
            </a:pPr>
            <a:r>
              <a:rPr lang="en-GB" sz="2400" dirty="0" smtClean="0">
                <a:solidFill>
                  <a:schemeClr val="tx1"/>
                </a:solidFill>
              </a:rPr>
              <a:t> </a:t>
            </a:r>
          </a:p>
          <a:p>
            <a:pPr>
              <a:buNone/>
            </a:pPr>
            <a:r>
              <a:rPr lang="en-US" sz="2400" dirty="0" smtClean="0"/>
              <a:t> </a:t>
            </a:r>
            <a:endParaRPr lang="en-GB" sz="2400" dirty="0" smtClean="0"/>
          </a:p>
          <a:p>
            <a:pPr lvl="0"/>
            <a:endParaRPr lang="en-GB" sz="2400" dirty="0" smtClean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8343900" cy="1143000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/>
              <a:t>Training: where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257300"/>
            <a:ext cx="8343900" cy="4695825"/>
          </a:xfrm>
        </p:spPr>
        <p:txBody>
          <a:bodyPr>
            <a:normAutofit lnSpcReduction="10000"/>
          </a:bodyPr>
          <a:lstStyle/>
          <a:p>
            <a:r>
              <a:rPr lang="en-US" sz="2400" dirty="0" smtClean="0"/>
              <a:t>Are a number institutions (Next talk by Ursula)</a:t>
            </a:r>
          </a:p>
          <a:p>
            <a:pPr>
              <a:buNone/>
            </a:pPr>
            <a:endParaRPr lang="en-US" sz="2400" dirty="0" smtClean="0"/>
          </a:p>
          <a:p>
            <a:r>
              <a:rPr lang="en-GB" sz="2400" dirty="0" smtClean="0"/>
              <a:t>The Mission of LSHTM is to improve health worldwide </a:t>
            </a:r>
          </a:p>
          <a:p>
            <a:pPr>
              <a:buNone/>
            </a:pPr>
            <a:r>
              <a:rPr lang="en-GB" sz="2400" dirty="0" smtClean="0"/>
              <a:t>-One way is via the pursuit of excellence in </a:t>
            </a:r>
            <a:r>
              <a:rPr lang="en-GB" sz="2400" u="sng" dirty="0" smtClean="0"/>
              <a:t>postgraduate </a:t>
            </a:r>
            <a:r>
              <a:rPr lang="en-GB" sz="2400" dirty="0" smtClean="0"/>
              <a:t>teaching and advanced training 	</a:t>
            </a:r>
          </a:p>
          <a:p>
            <a:pPr>
              <a:buNone/>
            </a:pPr>
            <a:r>
              <a:rPr lang="en-GB" sz="2400" dirty="0" smtClean="0"/>
              <a:t>-MSc core learning in term 1, advanced modules (15 credits each)in terms 2 and 3 (in an institution with 100 modules on offer), summer project/thesis </a:t>
            </a:r>
          </a:p>
          <a:p>
            <a:pPr>
              <a:buNone/>
            </a:pPr>
            <a:endParaRPr lang="en-US" sz="2400" dirty="0" smtClean="0"/>
          </a:p>
          <a:p>
            <a:r>
              <a:rPr lang="en-GB" sz="2400" dirty="0" smtClean="0"/>
              <a:t>LSHTM along with others uses e-learning</a:t>
            </a:r>
          </a:p>
          <a:p>
            <a:pPr>
              <a:buNone/>
            </a:pPr>
            <a:r>
              <a:rPr lang="en-GB" sz="2400" dirty="0" smtClean="0"/>
              <a:t>-Virtual campuses </a:t>
            </a:r>
            <a:r>
              <a:rPr lang="en-GB" sz="2400" dirty="0" err="1" smtClean="0"/>
              <a:t>eg</a:t>
            </a:r>
            <a:r>
              <a:rPr lang="en-GB" sz="2400" dirty="0" smtClean="0"/>
              <a:t> MSc Clinical Trials , mobile technologies, podcasts</a:t>
            </a:r>
          </a:p>
          <a:p>
            <a:pPr>
              <a:buNone/>
            </a:pPr>
            <a:endParaRPr lang="en-GB" dirty="0" smtClean="0"/>
          </a:p>
          <a:p>
            <a:pPr>
              <a:buNone/>
            </a:pPr>
            <a:endParaRPr lang="en-US" dirty="0" smtClean="0"/>
          </a:p>
          <a:p>
            <a:pPr lvl="0"/>
            <a:endParaRPr lang="en-GB" sz="2400" dirty="0" smtClean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95250"/>
            <a:ext cx="8343900" cy="1143000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Training: when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238250"/>
            <a:ext cx="8343900" cy="5000625"/>
          </a:xfrm>
        </p:spPr>
        <p:txBody>
          <a:bodyPr>
            <a:noAutofit/>
          </a:bodyPr>
          <a:lstStyle/>
          <a:p>
            <a:r>
              <a:rPr lang="en-GB" sz="2400" dirty="0" smtClean="0"/>
              <a:t>The changing nature of Higher Education is for flexible and open  learning</a:t>
            </a:r>
          </a:p>
          <a:p>
            <a:pPr>
              <a:buNone/>
            </a:pPr>
            <a:endParaRPr lang="en-GB" sz="2400" dirty="0" smtClean="0"/>
          </a:p>
          <a:p>
            <a:r>
              <a:rPr lang="en-US" sz="2400" dirty="0" smtClean="0"/>
              <a:t>The European Credit Framework System (The Bologna Process) All main taught provision in Europe credit-rated. </a:t>
            </a:r>
            <a:r>
              <a:rPr lang="en-GB" sz="2400" dirty="0" smtClean="0"/>
              <a:t>Awarded through assessment and </a:t>
            </a:r>
            <a:r>
              <a:rPr lang="en-GB" sz="2400" u="sng" dirty="0" smtClean="0"/>
              <a:t>achievement </a:t>
            </a:r>
            <a:r>
              <a:rPr lang="en-GB" sz="2400" dirty="0" smtClean="0"/>
              <a:t>of a minimum level  </a:t>
            </a:r>
          </a:p>
          <a:p>
            <a:pPr>
              <a:buNone/>
            </a:pPr>
            <a:r>
              <a:rPr lang="en-GB" sz="2400" dirty="0" smtClean="0"/>
              <a:t>-allows building up of an award </a:t>
            </a:r>
          </a:p>
          <a:p>
            <a:pPr>
              <a:buNone/>
            </a:pPr>
            <a:r>
              <a:rPr lang="en-US" sz="2400" dirty="0" smtClean="0"/>
              <a:t>-similar quality and outcomes </a:t>
            </a:r>
            <a:endParaRPr lang="en-GB" sz="2400" dirty="0" smtClean="0"/>
          </a:p>
          <a:p>
            <a:pPr>
              <a:buNone/>
            </a:pPr>
            <a:r>
              <a:rPr lang="en-GB" sz="2400" dirty="0" smtClean="0"/>
              <a:t>  </a:t>
            </a:r>
            <a:endParaRPr lang="en-US" sz="2400" dirty="0" smtClean="0"/>
          </a:p>
          <a:p>
            <a:r>
              <a:rPr lang="en-GB" sz="2400" dirty="0" smtClean="0"/>
              <a:t> Distance based learning and virtual learning environments </a:t>
            </a:r>
          </a:p>
          <a:p>
            <a:pPr>
              <a:buNone/>
            </a:pPr>
            <a:r>
              <a:rPr lang="en-GB" sz="1800" dirty="0" smtClean="0"/>
              <a:t>. </a:t>
            </a:r>
            <a:endParaRPr lang="en-GB" sz="180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8343900" cy="801688"/>
          </a:xfrm>
        </p:spPr>
        <p:txBody>
          <a:bodyPr>
            <a:normAutofit/>
          </a:bodyPr>
          <a:lstStyle/>
          <a:p>
            <a:pPr algn="ctr"/>
            <a:r>
              <a:rPr lang="en-US" sz="2800" dirty="0" smtClean="0"/>
              <a:t>Training: what </a:t>
            </a:r>
            <a:endParaRPr lang="en-GB" sz="28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962025"/>
            <a:ext cx="8343900" cy="5476875"/>
          </a:xfrm>
        </p:spPr>
        <p:txBody>
          <a:bodyPr>
            <a:normAutofit fontScale="40000" lnSpcReduction="20000"/>
          </a:bodyPr>
          <a:lstStyle/>
          <a:p>
            <a:pPr lvl="0"/>
            <a:r>
              <a:rPr lang="en-GB" sz="5500" dirty="0" smtClean="0">
                <a:solidFill>
                  <a:schemeClr val="tx1"/>
                </a:solidFill>
              </a:rPr>
              <a:t>Specific skills for professional development</a:t>
            </a:r>
          </a:p>
          <a:p>
            <a:pPr lvl="0">
              <a:buNone/>
            </a:pPr>
            <a:r>
              <a:rPr lang="en-GB" sz="5500" dirty="0" smtClean="0">
                <a:solidFill>
                  <a:schemeClr val="tx1"/>
                </a:solidFill>
              </a:rPr>
              <a:t>-From short 5 day courses to short study periods with a mentor </a:t>
            </a:r>
          </a:p>
          <a:p>
            <a:pPr>
              <a:buNone/>
            </a:pPr>
            <a:r>
              <a:rPr lang="en-US" sz="5500" dirty="0" smtClean="0"/>
              <a:t>-More formal: masters (</a:t>
            </a:r>
            <a:r>
              <a:rPr lang="en-US" sz="5500" dirty="0" err="1" smtClean="0"/>
              <a:t>eg</a:t>
            </a:r>
            <a:r>
              <a:rPr lang="en-US" sz="5500" dirty="0" smtClean="0"/>
              <a:t> </a:t>
            </a:r>
            <a:r>
              <a:rPr lang="en-US" sz="5500" dirty="0" err="1" smtClean="0"/>
              <a:t>epi</a:t>
            </a:r>
            <a:r>
              <a:rPr lang="en-US" sz="5500" dirty="0" smtClean="0"/>
              <a:t>) onwards, certificates (</a:t>
            </a:r>
            <a:r>
              <a:rPr lang="en-US" sz="5500" dirty="0" err="1" smtClean="0"/>
              <a:t>eg</a:t>
            </a:r>
            <a:r>
              <a:rPr lang="en-US" sz="5500" dirty="0" smtClean="0"/>
              <a:t> </a:t>
            </a:r>
            <a:r>
              <a:rPr lang="en-US" sz="5500" dirty="0" err="1" smtClean="0"/>
              <a:t>pharmacoepi</a:t>
            </a:r>
            <a:r>
              <a:rPr lang="en-US" sz="5500" dirty="0" smtClean="0"/>
              <a:t>), short courses (</a:t>
            </a:r>
            <a:r>
              <a:rPr lang="en-US" sz="5500" dirty="0" err="1" smtClean="0"/>
              <a:t>eg</a:t>
            </a:r>
            <a:r>
              <a:rPr lang="en-US" sz="5500" dirty="0" smtClean="0"/>
              <a:t> missing data, vaccine evaluation) </a:t>
            </a:r>
          </a:p>
          <a:p>
            <a:pPr>
              <a:buNone/>
            </a:pPr>
            <a:endParaRPr lang="en-US" sz="5500" dirty="0" smtClean="0"/>
          </a:p>
          <a:p>
            <a:r>
              <a:rPr lang="en-US" sz="5500" dirty="0" smtClean="0"/>
              <a:t>Advanced epidemiological knowledge requiring</a:t>
            </a:r>
          </a:p>
          <a:p>
            <a:pPr>
              <a:buNone/>
            </a:pPr>
            <a:r>
              <a:rPr lang="en-GB" sz="5500" dirty="0" smtClean="0"/>
              <a:t>-Analytical epidemiologists to learn novel techniques</a:t>
            </a:r>
          </a:p>
          <a:p>
            <a:pPr>
              <a:buNone/>
            </a:pPr>
            <a:r>
              <a:rPr lang="en-GB" sz="5500" dirty="0" smtClean="0"/>
              <a:t>-Classroom based skills learning </a:t>
            </a:r>
          </a:p>
          <a:p>
            <a:pPr>
              <a:buNone/>
            </a:pPr>
            <a:r>
              <a:rPr lang="en-GB" sz="5500" dirty="0" smtClean="0"/>
              <a:t>-Modern thematic (diseases etc) training </a:t>
            </a:r>
          </a:p>
          <a:p>
            <a:pPr>
              <a:buNone/>
            </a:pPr>
            <a:r>
              <a:rPr lang="en-GB" sz="5500" dirty="0" smtClean="0"/>
              <a:t>-Hands-on research work. </a:t>
            </a:r>
          </a:p>
          <a:p>
            <a:pPr>
              <a:buNone/>
            </a:pPr>
            <a:r>
              <a:rPr lang="en-US" sz="5500" dirty="0" smtClean="0"/>
              <a:t>-Peer and group learning</a:t>
            </a:r>
          </a:p>
          <a:p>
            <a:endParaRPr lang="en-US" sz="5500" dirty="0" smtClean="0"/>
          </a:p>
          <a:p>
            <a:pPr>
              <a:buNone/>
            </a:pPr>
            <a:r>
              <a:rPr lang="en-US" sz="5500" dirty="0" smtClean="0"/>
              <a:t>-Flexibility and understanding.  As part of a large student body and international institutions, the  student  is one of many cultures</a:t>
            </a:r>
          </a:p>
          <a:p>
            <a:endParaRPr lang="en-US" sz="4400" dirty="0" smtClean="0"/>
          </a:p>
          <a:p>
            <a:pPr lvl="0"/>
            <a:endParaRPr lang="en-GB" sz="2400" dirty="0" smtClean="0">
              <a:solidFill>
                <a:schemeClr val="tx1"/>
              </a:solidFill>
            </a:endParaRPr>
          </a:p>
          <a:p>
            <a:endParaRPr lang="en-GB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7829550" cy="744537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Challenges and developments 1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904875"/>
            <a:ext cx="8343900" cy="4575526"/>
          </a:xfrm>
        </p:spPr>
        <p:txBody>
          <a:bodyPr>
            <a:normAutofit fontScale="92500" lnSpcReduction="10000"/>
          </a:bodyPr>
          <a:lstStyle/>
          <a:p>
            <a:r>
              <a:rPr lang="en-US" sz="2600" dirty="0" smtClean="0"/>
              <a:t>Risk factors with small effects compared to large order associations</a:t>
            </a:r>
          </a:p>
          <a:p>
            <a:pPr>
              <a:buNone/>
            </a:pPr>
            <a:r>
              <a:rPr lang="en-US" sz="2600" dirty="0" smtClean="0"/>
              <a:t>-Application of the Bradford Hill Criteria is even more important.  </a:t>
            </a:r>
          </a:p>
          <a:p>
            <a:pPr>
              <a:buNone/>
            </a:pPr>
            <a:r>
              <a:rPr lang="en-US" sz="2600" dirty="0" smtClean="0"/>
              <a:t>-The need for large simple RCTs</a:t>
            </a:r>
          </a:p>
          <a:p>
            <a:pPr>
              <a:buNone/>
            </a:pPr>
            <a:r>
              <a:rPr lang="en-US" sz="2600" dirty="0" smtClean="0"/>
              <a:t>-meta-epidemiology (sys reviews)</a:t>
            </a:r>
          </a:p>
          <a:p>
            <a:endParaRPr lang="en-US" sz="2600" dirty="0" smtClean="0"/>
          </a:p>
          <a:p>
            <a:r>
              <a:rPr lang="en-US" sz="2600" dirty="0" smtClean="0"/>
              <a:t>Increasing sophistication/ </a:t>
            </a:r>
            <a:r>
              <a:rPr lang="en-US" sz="2600" dirty="0" err="1" smtClean="0"/>
              <a:t>specialisation</a:t>
            </a:r>
            <a:endParaRPr lang="en-US" sz="2600" dirty="0" smtClean="0"/>
          </a:p>
          <a:p>
            <a:pPr>
              <a:buNone/>
            </a:pPr>
            <a:r>
              <a:rPr lang="en-US" sz="2600" dirty="0" smtClean="0"/>
              <a:t>-Clinical Trials</a:t>
            </a:r>
          </a:p>
          <a:p>
            <a:pPr>
              <a:buNone/>
            </a:pPr>
            <a:r>
              <a:rPr lang="en-US" sz="2600" dirty="0" smtClean="0"/>
              <a:t>-One Health (ecology, veterinary epidemiology, </a:t>
            </a:r>
            <a:r>
              <a:rPr lang="en-US" sz="2600" dirty="0" err="1" smtClean="0"/>
              <a:t>behavioural</a:t>
            </a:r>
            <a:r>
              <a:rPr lang="en-US" sz="2600" dirty="0" smtClean="0"/>
              <a:t> determinants),</a:t>
            </a:r>
          </a:p>
          <a:p>
            <a:pPr>
              <a:buNone/>
            </a:pPr>
            <a:r>
              <a:rPr lang="en-US" sz="2600" dirty="0" smtClean="0"/>
              <a:t>-</a:t>
            </a:r>
            <a:r>
              <a:rPr lang="en-US" sz="2600" dirty="0" err="1" smtClean="0"/>
              <a:t>Behavioural</a:t>
            </a:r>
            <a:r>
              <a:rPr lang="en-US" sz="2600" dirty="0" smtClean="0"/>
              <a:t> determinants-complex interventions</a:t>
            </a:r>
          </a:p>
          <a:p>
            <a:pPr>
              <a:buFontTx/>
              <a:buChar char="-"/>
            </a:pPr>
            <a:endParaRPr lang="en-US" sz="2400" dirty="0" smtClean="0"/>
          </a:p>
        </p:txBody>
      </p:sp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7829550" cy="744537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Challenges and developments 2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904875"/>
            <a:ext cx="8343900" cy="4575526"/>
          </a:xfrm>
        </p:spPr>
        <p:txBody>
          <a:bodyPr>
            <a:normAutofit/>
          </a:bodyPr>
          <a:lstStyle/>
          <a:p>
            <a:pPr>
              <a:buNone/>
            </a:pPr>
            <a:endParaRPr lang="en-US" sz="2400" dirty="0" smtClean="0"/>
          </a:p>
          <a:p>
            <a:r>
              <a:rPr lang="en-US" sz="2400" dirty="0" smtClean="0"/>
              <a:t>Emerging and re-emerging infectious diseases</a:t>
            </a:r>
          </a:p>
          <a:p>
            <a:pPr>
              <a:buNone/>
            </a:pPr>
            <a:r>
              <a:rPr lang="en-US" sz="2400" dirty="0" smtClean="0"/>
              <a:t>-Associated skills in transmission dynamic modeling from the population biology world</a:t>
            </a:r>
          </a:p>
          <a:p>
            <a:pPr>
              <a:buNone/>
            </a:pPr>
            <a:r>
              <a:rPr lang="en-US" sz="2400" dirty="0" smtClean="0"/>
              <a:t>-Collaboration with lab: immunology, pathogen genomics</a:t>
            </a:r>
          </a:p>
          <a:p>
            <a:endParaRPr lang="en-US" sz="2400" dirty="0" smtClean="0"/>
          </a:p>
          <a:p>
            <a:r>
              <a:rPr lang="en-US" sz="2400" dirty="0" smtClean="0"/>
              <a:t>Newer statistical methods informing epidemiological knowledge </a:t>
            </a:r>
          </a:p>
          <a:p>
            <a:pPr>
              <a:buNone/>
            </a:pPr>
            <a:r>
              <a:rPr lang="en-US" sz="2400" dirty="0" smtClean="0"/>
              <a:t>-</a:t>
            </a:r>
            <a:r>
              <a:rPr lang="en-US" sz="2400" dirty="0" err="1" smtClean="0"/>
              <a:t>eg</a:t>
            </a:r>
            <a:r>
              <a:rPr lang="en-US" sz="2400" dirty="0" smtClean="0"/>
              <a:t> causal modeling, multilevel modeling, Bayesian statistics </a:t>
            </a:r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42900" y="274638"/>
            <a:ext cx="8343900" cy="735012"/>
          </a:xfrm>
        </p:spPr>
        <p:txBody>
          <a:bodyPr>
            <a:normAutofit/>
          </a:bodyPr>
          <a:lstStyle/>
          <a:p>
            <a:pPr algn="ctr"/>
            <a:r>
              <a:rPr lang="en-US" sz="3200" dirty="0" smtClean="0"/>
              <a:t>Education and training responses </a:t>
            </a:r>
            <a:endParaRPr lang="en-GB" sz="3200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42900" y="1009650"/>
            <a:ext cx="8343900" cy="5086349"/>
          </a:xfrm>
        </p:spPr>
        <p:txBody>
          <a:bodyPr>
            <a:normAutofit fontScale="85000" lnSpcReduction="10000"/>
          </a:bodyPr>
          <a:lstStyle/>
          <a:p>
            <a:r>
              <a:rPr lang="en-US" sz="2400" dirty="0" smtClean="0"/>
              <a:t>Integration of epidemiological and statistical methods takes time and training</a:t>
            </a:r>
          </a:p>
          <a:p>
            <a:pPr>
              <a:buNone/>
            </a:pPr>
            <a:r>
              <a:rPr lang="en-US" sz="2400" dirty="0" smtClean="0"/>
              <a:t>-</a:t>
            </a:r>
            <a:r>
              <a:rPr lang="en-US" sz="2400" dirty="0" err="1" smtClean="0"/>
              <a:t>MSc</a:t>
            </a:r>
            <a:r>
              <a:rPr lang="en-US" sz="2400" dirty="0" smtClean="0"/>
              <a:t> project/thesis increasingly important </a:t>
            </a:r>
          </a:p>
          <a:p>
            <a:endParaRPr lang="en-US" sz="2400" dirty="0" smtClean="0"/>
          </a:p>
          <a:p>
            <a:r>
              <a:rPr lang="en-US" sz="2400" dirty="0" smtClean="0"/>
              <a:t>A one year masters is just a start</a:t>
            </a:r>
          </a:p>
          <a:p>
            <a:pPr>
              <a:buNone/>
            </a:pPr>
            <a:r>
              <a:rPr lang="en-GB" sz="2400" dirty="0" smtClean="0"/>
              <a:t>-Streaming within </a:t>
            </a:r>
            <a:r>
              <a:rPr lang="en-GB" sz="2400" dirty="0" err="1" smtClean="0"/>
              <a:t>MScs</a:t>
            </a:r>
            <a:r>
              <a:rPr lang="en-GB" sz="2400" dirty="0" smtClean="0"/>
              <a:t>. </a:t>
            </a:r>
            <a:r>
              <a:rPr lang="en-GB" sz="2400" dirty="0" err="1" smtClean="0"/>
              <a:t>eg</a:t>
            </a:r>
            <a:r>
              <a:rPr lang="en-GB" sz="2400" dirty="0" smtClean="0"/>
              <a:t> advanced analytical stream, thematic stream</a:t>
            </a:r>
          </a:p>
          <a:p>
            <a:pPr>
              <a:buNone/>
            </a:pPr>
            <a:r>
              <a:rPr lang="en-GB" sz="2400" dirty="0" smtClean="0"/>
              <a:t>-PhDs/</a:t>
            </a:r>
            <a:r>
              <a:rPr lang="en-GB" sz="2400" dirty="0" err="1" smtClean="0"/>
              <a:t>DrPHs</a:t>
            </a:r>
            <a:endParaRPr lang="en-GB" sz="2400" dirty="0" smtClean="0"/>
          </a:p>
          <a:p>
            <a:pPr>
              <a:buNone/>
            </a:pPr>
            <a:endParaRPr lang="en-US" sz="2400" dirty="0" smtClean="0"/>
          </a:p>
          <a:p>
            <a:r>
              <a:rPr lang="en-US" sz="2400" dirty="0" smtClean="0"/>
              <a:t>Continuing professional development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-</a:t>
            </a:r>
            <a:r>
              <a:rPr lang="en-US" sz="2400" dirty="0" err="1" smtClean="0"/>
              <a:t>Wellcome</a:t>
            </a:r>
            <a:r>
              <a:rPr lang="en-US" sz="2400" dirty="0" smtClean="0"/>
              <a:t> Trust funding post MSc+18 months field work. </a:t>
            </a:r>
          </a:p>
          <a:p>
            <a:pPr>
              <a:buNone/>
            </a:pPr>
            <a:r>
              <a:rPr lang="en-US" sz="2400" dirty="0" smtClean="0"/>
              <a:t>- Expectation that learning (</a:t>
            </a:r>
            <a:r>
              <a:rPr lang="en-US" sz="2400" dirty="0" err="1" smtClean="0"/>
              <a:t>eg</a:t>
            </a:r>
            <a:r>
              <a:rPr lang="en-US" sz="2400" dirty="0" smtClean="0"/>
              <a:t> field work, data collection, writing papers) also should and would occur with mentoring at </a:t>
            </a:r>
            <a:r>
              <a:rPr lang="en-US" sz="2400" dirty="0" smtClean="0"/>
              <a:t>work </a:t>
            </a:r>
            <a:r>
              <a:rPr lang="en-US" sz="2400" dirty="0" smtClean="0"/>
              <a:t>and</a:t>
            </a:r>
            <a:r>
              <a:rPr lang="en-US" sz="2400" dirty="0" smtClean="0"/>
              <a:t> “occasional studies”</a:t>
            </a:r>
            <a:endParaRPr lang="en-US" sz="2400" dirty="0" smtClean="0"/>
          </a:p>
          <a:p>
            <a:pPr>
              <a:buNone/>
            </a:pPr>
            <a:r>
              <a:rPr lang="en-US" sz="2400" dirty="0" smtClean="0"/>
              <a:t>-Involve stakeholders in training (</a:t>
            </a:r>
            <a:r>
              <a:rPr lang="en-US" sz="2400" dirty="0" err="1" smtClean="0"/>
              <a:t>eg</a:t>
            </a:r>
            <a:r>
              <a:rPr lang="en-US" sz="2400" dirty="0" smtClean="0"/>
              <a:t> joint </a:t>
            </a:r>
            <a:r>
              <a:rPr lang="en-US" sz="2400" dirty="0" smtClean="0"/>
              <a:t>PhDs, short courses ECTE)</a:t>
            </a:r>
            <a:endParaRPr lang="en-GB" sz="2400" dirty="0" smtClean="0"/>
          </a:p>
          <a:p>
            <a:r>
              <a:rPr lang="en-GB" dirty="0" smtClean="0">
                <a:hlinkClick r:id="rId2"/>
              </a:rPr>
              <a:t>http://www.lshtm.ac.uk/study/cpd</a:t>
            </a:r>
            <a:r>
              <a:rPr lang="en-GB" dirty="0" smtClean="0">
                <a:hlinkClick r:id="rId2"/>
              </a:rPr>
              <a:t>/</a:t>
            </a:r>
            <a:endParaRPr lang="en-GB" dirty="0" smtClean="0"/>
          </a:p>
          <a:p>
            <a:endParaRPr lang="en-GB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/>
      <a:bodyPr/>
      <a:lstStyle/>
      <a:style>
        <a:lnRef idx="1">
          <a:schemeClr val="accent1"/>
        </a:lnRef>
        <a:fillRef idx="3">
          <a:schemeClr val="accent1"/>
        </a:fillRef>
        <a:effectRef idx="2">
          <a:schemeClr val="accent1"/>
        </a:effectRef>
        <a:fontRef idx="minor">
          <a:schemeClr val="lt1"/>
        </a:fontRef>
      </a:style>
    </a:spDef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726</TotalTime>
  <Words>698</Words>
  <Application>Microsoft Office PowerPoint</Application>
  <PresentationFormat>On-screen Show (4:3)</PresentationFormat>
  <Paragraphs>108</Paragraphs>
  <Slides>11</Slides>
  <Notes>4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2" baseType="lpstr">
      <vt:lpstr>Office Theme</vt:lpstr>
      <vt:lpstr>Education and knowledge exchange perspectives and challenges</vt:lpstr>
      <vt:lpstr>Importance </vt:lpstr>
      <vt:lpstr>Training: aims </vt:lpstr>
      <vt:lpstr>Training: who 1  </vt:lpstr>
      <vt:lpstr>Training: who part 2 </vt:lpstr>
      <vt:lpstr>Training: where</vt:lpstr>
      <vt:lpstr>Training: when</vt:lpstr>
      <vt:lpstr>Training: what </vt:lpstr>
      <vt:lpstr>Challenges and developments 1 </vt:lpstr>
      <vt:lpstr>Challenges and developments 2</vt:lpstr>
      <vt:lpstr>Education and training responses 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Template: White</dc:title>
  <dc:creator>LSHTM</dc:creator>
  <cp:lastModifiedBy>ideu</cp:lastModifiedBy>
  <cp:revision>56</cp:revision>
  <dcterms:created xsi:type="dcterms:W3CDTF">2012-02-06T15:00:07Z</dcterms:created>
  <dcterms:modified xsi:type="dcterms:W3CDTF">2012-10-16T07:15:51Z</dcterms:modified>
</cp:coreProperties>
</file>