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4" r:id="rId2"/>
    <p:sldMasterId id="2147483677" r:id="rId3"/>
  </p:sldMasterIdLst>
  <p:notesMasterIdLst>
    <p:notesMasterId r:id="rId39"/>
  </p:notesMasterIdLst>
  <p:sldIdLst>
    <p:sldId id="653" r:id="rId4"/>
    <p:sldId id="605" r:id="rId5"/>
    <p:sldId id="628" r:id="rId6"/>
    <p:sldId id="607" r:id="rId7"/>
    <p:sldId id="633" r:id="rId8"/>
    <p:sldId id="609" r:id="rId9"/>
    <p:sldId id="632" r:id="rId10"/>
    <p:sldId id="634" r:id="rId11"/>
    <p:sldId id="647" r:id="rId12"/>
    <p:sldId id="648" r:id="rId13"/>
    <p:sldId id="649" r:id="rId14"/>
    <p:sldId id="610" r:id="rId15"/>
    <p:sldId id="644" r:id="rId16"/>
    <p:sldId id="635" r:id="rId17"/>
    <p:sldId id="642" r:id="rId18"/>
    <p:sldId id="623" r:id="rId19"/>
    <p:sldId id="651" r:id="rId20"/>
    <p:sldId id="617" r:id="rId21"/>
    <p:sldId id="618" r:id="rId22"/>
    <p:sldId id="619" r:id="rId23"/>
    <p:sldId id="620" r:id="rId24"/>
    <p:sldId id="621" r:id="rId25"/>
    <p:sldId id="622" r:id="rId26"/>
    <p:sldId id="624" r:id="rId27"/>
    <p:sldId id="627" r:id="rId28"/>
    <p:sldId id="611" r:id="rId29"/>
    <p:sldId id="614" r:id="rId30"/>
    <p:sldId id="646" r:id="rId31"/>
    <p:sldId id="613" r:id="rId32"/>
    <p:sldId id="638" r:id="rId33"/>
    <p:sldId id="515" r:id="rId34"/>
    <p:sldId id="640" r:id="rId35"/>
    <p:sldId id="645" r:id="rId36"/>
    <p:sldId id="637" r:id="rId37"/>
    <p:sldId id="652" r:id="rId38"/>
  </p:sldIdLst>
  <p:sldSz cx="9144000" cy="6858000" type="screen4x3"/>
  <p:notesSz cx="6858000" cy="9144000"/>
  <p:defaultTextStyle>
    <a:defPPr>
      <a:defRPr lang="it-IT"/>
    </a:defPPr>
    <a:lvl1pPr algn="l" rtl="0" fontAlgn="base">
      <a:spcBef>
        <a:spcPct val="0"/>
      </a:spcBef>
      <a:spcAft>
        <a:spcPct val="0"/>
      </a:spcAft>
      <a:defRPr sz="2400" b="1" i="1" kern="1200">
        <a:solidFill>
          <a:schemeClr val="bg1"/>
        </a:solidFill>
        <a:latin typeface="Arial" charset="0"/>
        <a:ea typeface="+mn-ea"/>
        <a:cs typeface="+mn-cs"/>
      </a:defRPr>
    </a:lvl1pPr>
    <a:lvl2pPr marL="457200" algn="l" rtl="0" fontAlgn="base">
      <a:spcBef>
        <a:spcPct val="0"/>
      </a:spcBef>
      <a:spcAft>
        <a:spcPct val="0"/>
      </a:spcAft>
      <a:defRPr sz="2400" b="1" i="1" kern="1200">
        <a:solidFill>
          <a:schemeClr val="bg1"/>
        </a:solidFill>
        <a:latin typeface="Arial" charset="0"/>
        <a:ea typeface="+mn-ea"/>
        <a:cs typeface="+mn-cs"/>
      </a:defRPr>
    </a:lvl2pPr>
    <a:lvl3pPr marL="914400" algn="l" rtl="0" fontAlgn="base">
      <a:spcBef>
        <a:spcPct val="0"/>
      </a:spcBef>
      <a:spcAft>
        <a:spcPct val="0"/>
      </a:spcAft>
      <a:defRPr sz="2400" b="1" i="1" kern="1200">
        <a:solidFill>
          <a:schemeClr val="bg1"/>
        </a:solidFill>
        <a:latin typeface="Arial" charset="0"/>
        <a:ea typeface="+mn-ea"/>
        <a:cs typeface="+mn-cs"/>
      </a:defRPr>
    </a:lvl3pPr>
    <a:lvl4pPr marL="1371600" algn="l" rtl="0" fontAlgn="base">
      <a:spcBef>
        <a:spcPct val="0"/>
      </a:spcBef>
      <a:spcAft>
        <a:spcPct val="0"/>
      </a:spcAft>
      <a:defRPr sz="2400" b="1" i="1" kern="1200">
        <a:solidFill>
          <a:schemeClr val="bg1"/>
        </a:solidFill>
        <a:latin typeface="Arial" charset="0"/>
        <a:ea typeface="+mn-ea"/>
        <a:cs typeface="+mn-cs"/>
      </a:defRPr>
    </a:lvl4pPr>
    <a:lvl5pPr marL="1828800" algn="l" rtl="0" fontAlgn="base">
      <a:spcBef>
        <a:spcPct val="0"/>
      </a:spcBef>
      <a:spcAft>
        <a:spcPct val="0"/>
      </a:spcAft>
      <a:defRPr sz="2400" b="1" i="1" kern="1200">
        <a:solidFill>
          <a:schemeClr val="bg1"/>
        </a:solidFill>
        <a:latin typeface="Arial" charset="0"/>
        <a:ea typeface="+mn-ea"/>
        <a:cs typeface="+mn-cs"/>
      </a:defRPr>
    </a:lvl5pPr>
    <a:lvl6pPr marL="2286000" algn="l" defTabSz="914400" rtl="0" eaLnBrk="1" latinLnBrk="0" hangingPunct="1">
      <a:defRPr sz="2400" b="1" i="1" kern="1200">
        <a:solidFill>
          <a:schemeClr val="bg1"/>
        </a:solidFill>
        <a:latin typeface="Arial" charset="0"/>
        <a:ea typeface="+mn-ea"/>
        <a:cs typeface="+mn-cs"/>
      </a:defRPr>
    </a:lvl6pPr>
    <a:lvl7pPr marL="2743200" algn="l" defTabSz="914400" rtl="0" eaLnBrk="1" latinLnBrk="0" hangingPunct="1">
      <a:defRPr sz="2400" b="1" i="1" kern="1200">
        <a:solidFill>
          <a:schemeClr val="bg1"/>
        </a:solidFill>
        <a:latin typeface="Arial" charset="0"/>
        <a:ea typeface="+mn-ea"/>
        <a:cs typeface="+mn-cs"/>
      </a:defRPr>
    </a:lvl7pPr>
    <a:lvl8pPr marL="3200400" algn="l" defTabSz="914400" rtl="0" eaLnBrk="1" latinLnBrk="0" hangingPunct="1">
      <a:defRPr sz="2400" b="1" i="1" kern="1200">
        <a:solidFill>
          <a:schemeClr val="bg1"/>
        </a:solidFill>
        <a:latin typeface="Arial" charset="0"/>
        <a:ea typeface="+mn-ea"/>
        <a:cs typeface="+mn-cs"/>
      </a:defRPr>
    </a:lvl8pPr>
    <a:lvl9pPr marL="3657600" algn="l" defTabSz="914400" rtl="0" eaLnBrk="1" latinLnBrk="0" hangingPunct="1">
      <a:defRPr sz="2400" b="1" i="1" kern="1200">
        <a:solidFill>
          <a:schemeClr val="bg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FF0066"/>
    <a:srgbClr val="001B60"/>
    <a:srgbClr val="000099"/>
    <a:srgbClr val="990033"/>
    <a:srgbClr val="9AA818"/>
    <a:srgbClr val="A50021"/>
    <a:srgbClr val="002F4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03" autoAdjust="0"/>
    <p:restoredTop sz="87211" autoAdjust="0"/>
  </p:normalViewPr>
  <p:slideViewPr>
    <p:cSldViewPr showGuides="1">
      <p:cViewPr>
        <p:scale>
          <a:sx n="66" d="100"/>
          <a:sy n="66" d="100"/>
        </p:scale>
        <p:origin x="-846" y="1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250B436F-18F9-49A9-980B-D7D424BD2E13}" type="datetimeFigureOut">
              <a:rPr lang="it-IT"/>
              <a:pPr>
                <a:defRPr/>
              </a:pPr>
              <a:t>16/10/2012</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it-IT" noProof="0" smtClean="0"/>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noProof="0" smtClean="0"/>
              <a:t>Fare clic per modificare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E415FF31-BEF0-4FEC-A6B2-7E5ACCCCD94E}" type="slidenum">
              <a:rPr lang="it-IT"/>
              <a:pPr>
                <a:defRPr/>
              </a:pPr>
              <a:t>‹N›</a:t>
            </a:fld>
            <a:endParaRPr lang="it-IT"/>
          </a:p>
        </p:txBody>
      </p:sp>
    </p:spTree>
    <p:extLst>
      <p:ext uri="{BB962C8B-B14F-4D97-AF65-F5344CB8AC3E}">
        <p14:creationId xmlns:p14="http://schemas.microsoft.com/office/powerpoint/2010/main" val="199792388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sz="1200" b="0" i="0" kern="1200" dirty="0" smtClean="0">
                <a:solidFill>
                  <a:schemeClr val="tx1"/>
                </a:solidFill>
                <a:effectLst/>
                <a:latin typeface="+mn-lt"/>
                <a:ea typeface="+mn-ea"/>
                <a:cs typeface="+mn-cs"/>
              </a:rPr>
              <a:t>Trash collection in Naples and surrounding towns stopped on December 21, when collection agencies reported that local dumps were all full. Municipal workers refused to pick up trash in part because the surrounding region’s landfills were at full capacity because of illegal </a:t>
            </a:r>
            <a:r>
              <a:rPr lang="en-US" sz="1200" b="0" i="0" kern="1200" dirty="0" err="1" smtClean="0">
                <a:solidFill>
                  <a:schemeClr val="tx1"/>
                </a:solidFill>
                <a:effectLst/>
                <a:latin typeface="+mn-lt"/>
                <a:ea typeface="+mn-ea"/>
                <a:cs typeface="+mn-cs"/>
              </a:rPr>
              <a:t>dumpings</a:t>
            </a:r>
            <a:r>
              <a:rPr lang="en-US" sz="1200" b="0" i="0" kern="1200" dirty="0" smtClean="0">
                <a:solidFill>
                  <a:schemeClr val="tx1"/>
                </a:solidFill>
                <a:effectLst/>
                <a:latin typeface="+mn-lt"/>
                <a:ea typeface="+mn-ea"/>
                <a:cs typeface="+mn-cs"/>
              </a:rPr>
              <a:t>. </a:t>
            </a:r>
            <a:r>
              <a:rPr lang="en-US" dirty="0" smtClean="0"/>
              <a:t/>
            </a:r>
            <a:br>
              <a:rPr lang="en-US" dirty="0" smtClean="0"/>
            </a:br>
            <a:r>
              <a:rPr lang="en-US" dirty="0" smtClean="0"/>
              <a:t/>
            </a:r>
            <a:br>
              <a:rPr lang="en-US" dirty="0" smtClean="0"/>
            </a:br>
            <a:r>
              <a:rPr lang="en-US" sz="1200" b="0" i="0" kern="1200" dirty="0" smtClean="0">
                <a:solidFill>
                  <a:schemeClr val="tx1"/>
                </a:solidFill>
                <a:effectLst/>
                <a:latin typeface="+mn-lt"/>
                <a:ea typeface="+mn-ea"/>
                <a:cs typeface="+mn-cs"/>
              </a:rPr>
              <a:t>Residents have since turned out in protest, not to pressure the government to haul off the waste but to block efforts to open new landfill sites in their neighborhoods. </a:t>
            </a:r>
            <a:r>
              <a:rPr lang="en-US" dirty="0" smtClean="0"/>
              <a:t/>
            </a:r>
            <a:br>
              <a:rPr lang="en-US" dirty="0" smtClean="0"/>
            </a:br>
            <a:r>
              <a:rPr lang="en-US" sz="1200" b="0" i="0" kern="1200" dirty="0" smtClean="0">
                <a:solidFill>
                  <a:schemeClr val="tx1"/>
                </a:solidFill>
                <a:effectLst/>
                <a:latin typeface="+mn-lt"/>
                <a:ea typeface="+mn-ea"/>
                <a:cs typeface="+mn-cs"/>
              </a:rPr>
              <a:t>Police in riot gear stand behind a barricade of trash set ablaze by protesters. </a:t>
            </a:r>
            <a:endParaRPr lang="it-IT" dirty="0"/>
          </a:p>
        </p:txBody>
      </p:sp>
      <p:sp>
        <p:nvSpPr>
          <p:cNvPr id="4" name="Segnaposto numero diapositiva 3"/>
          <p:cNvSpPr>
            <a:spLocks noGrp="1"/>
          </p:cNvSpPr>
          <p:nvPr>
            <p:ph type="sldNum" sz="quarter" idx="10"/>
          </p:nvPr>
        </p:nvSpPr>
        <p:spPr/>
        <p:txBody>
          <a:bodyPr/>
          <a:lstStyle/>
          <a:p>
            <a:pPr>
              <a:defRPr/>
            </a:pPr>
            <a:fld id="{E415FF31-BEF0-4FEC-A6B2-7E5ACCCCD94E}" type="slidenum">
              <a:rPr lang="it-IT" smtClean="0"/>
              <a:pPr>
                <a:defRPr/>
              </a:pPr>
              <a:t>3</a:t>
            </a:fld>
            <a:endParaRPr lang="it-IT"/>
          </a:p>
        </p:txBody>
      </p:sp>
    </p:spTree>
    <p:extLst>
      <p:ext uri="{BB962C8B-B14F-4D97-AF65-F5344CB8AC3E}">
        <p14:creationId xmlns:p14="http://schemas.microsoft.com/office/powerpoint/2010/main" val="27515066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TextEdit="1"/>
          </p:cNvSpPr>
          <p:nvPr>
            <p:ph type="sldImg"/>
          </p:nvPr>
        </p:nvSpPr>
        <p:spPr bwMode="auto">
          <a:noFill/>
          <a:ln>
            <a:solidFill>
              <a:srgbClr val="000000"/>
            </a:solidFill>
            <a:miter lim="800000"/>
            <a:headEnd/>
            <a:tailEnd/>
          </a:ln>
        </p:spPr>
      </p:sp>
      <p:sp>
        <p:nvSpPr>
          <p:cNvPr id="7171" name="Rectangle 3"/>
          <p:cNvSpPr>
            <a:spLocks noGrp="1"/>
          </p:cNvSpPr>
          <p:nvPr>
            <p:ph type="body" idx="1"/>
          </p:nvPr>
        </p:nvSpPr>
        <p:spPr bwMode="auto">
          <a:noFill/>
        </p:spPr>
        <p:txBody>
          <a:bodyPr wrap="square" numCol="1" anchor="t" anchorCtr="0" compatLnSpc="1">
            <a:prstTxWarp prst="textNoShape">
              <a:avLst/>
            </a:prstTxWarp>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b="0" i="0" dirty="0" smtClean="0">
                <a:latin typeface="Verdana" pitchFamily="34" charset="0"/>
              </a:rPr>
              <a:t>Only a theoretical regional policy for waste treatment</a:t>
            </a:r>
            <a:endParaRPr lang="it-IT" b="0" i="0" dirty="0" smtClean="0">
              <a:latin typeface="Verdana" pitchFamily="34" charset="0"/>
            </a:endParaRPr>
          </a:p>
          <a:p>
            <a:endParaRPr lang="it-IT"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dirty="0" smtClean="0"/>
              <a:t>A report to the senate of the </a:t>
            </a:r>
            <a:r>
              <a:rPr lang="en-US" dirty="0" err="1" smtClean="0"/>
              <a:t>italian</a:t>
            </a:r>
            <a:r>
              <a:rPr lang="en-US" dirty="0" smtClean="0"/>
              <a:t> republic of the national anti-Mafia prosecutor</a:t>
            </a:r>
            <a:endParaRPr lang="it-IT" dirty="0"/>
          </a:p>
        </p:txBody>
      </p:sp>
      <p:sp>
        <p:nvSpPr>
          <p:cNvPr id="4" name="Segnaposto numero diapositiva 3"/>
          <p:cNvSpPr>
            <a:spLocks noGrp="1"/>
          </p:cNvSpPr>
          <p:nvPr>
            <p:ph type="sldNum" sz="quarter" idx="10"/>
          </p:nvPr>
        </p:nvSpPr>
        <p:spPr/>
        <p:txBody>
          <a:bodyPr/>
          <a:lstStyle/>
          <a:p>
            <a:pPr>
              <a:defRPr/>
            </a:pPr>
            <a:fld id="{E415FF31-BEF0-4FEC-A6B2-7E5ACCCCD94E}" type="slidenum">
              <a:rPr lang="it-IT" smtClean="0"/>
              <a:pPr>
                <a:defRPr/>
              </a:pPr>
              <a:t>7</a:t>
            </a:fld>
            <a:endParaRPr lang="it-IT"/>
          </a:p>
        </p:txBody>
      </p:sp>
    </p:spTree>
    <p:extLst>
      <p:ext uri="{BB962C8B-B14F-4D97-AF65-F5344CB8AC3E}">
        <p14:creationId xmlns:p14="http://schemas.microsoft.com/office/powerpoint/2010/main" val="25299219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TextEdit="1"/>
          </p:cNvSpPr>
          <p:nvPr>
            <p:ph type="sldImg"/>
          </p:nvPr>
        </p:nvSpPr>
        <p:spPr bwMode="auto">
          <a:noFill/>
          <a:ln>
            <a:solidFill>
              <a:srgbClr val="000000"/>
            </a:solidFill>
            <a:miter lim="800000"/>
            <a:headEnd/>
            <a:tailEnd/>
          </a:ln>
        </p:spPr>
      </p:sp>
      <p:sp>
        <p:nvSpPr>
          <p:cNvPr id="6147" name="Rectangle 3"/>
          <p:cNvSpPr>
            <a:spLocks noGrp="1"/>
          </p:cNvSpPr>
          <p:nvPr>
            <p:ph type="body" idx="1"/>
          </p:nvPr>
        </p:nvSpPr>
        <p:spPr bwMode="auto">
          <a:noFill/>
        </p:spPr>
        <p:txBody>
          <a:bodyPr wrap="square" numCol="1" anchor="t" anchorCtr="0" compatLnSpc="1">
            <a:prstTxWarp prst="textNoShape">
              <a:avLst/>
            </a:prstTxWarp>
          </a:bodyPr>
          <a:lstStyle/>
          <a:p>
            <a:endParaRPr lang="it-IT"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TextEdit="1"/>
          </p:cNvSpPr>
          <p:nvPr>
            <p:ph type="sldImg"/>
          </p:nvPr>
        </p:nvSpPr>
        <p:spPr bwMode="auto">
          <a:noFill/>
          <a:ln>
            <a:solidFill>
              <a:srgbClr val="000000"/>
            </a:solidFill>
            <a:miter lim="800000"/>
            <a:headEnd/>
            <a:tailEnd/>
          </a:ln>
        </p:spPr>
      </p:sp>
      <p:sp>
        <p:nvSpPr>
          <p:cNvPr id="6147" name="Rectangle 3"/>
          <p:cNvSpPr>
            <a:spLocks noGrp="1"/>
          </p:cNvSpPr>
          <p:nvPr>
            <p:ph type="body" idx="1"/>
          </p:nvPr>
        </p:nvSpPr>
        <p:spPr bwMode="auto">
          <a:noFill/>
        </p:spPr>
        <p:txBody>
          <a:bodyPr wrap="square" numCol="1" anchor="t" anchorCtr="0" compatLnSpc="1">
            <a:prstTxWarp prst="textNoShape">
              <a:avLst/>
            </a:prstTxWarp>
          </a:bodyPr>
          <a:lstStyle/>
          <a:p>
            <a:endParaRPr lang="it-IT"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TextEdit="1"/>
          </p:cNvSpPr>
          <p:nvPr>
            <p:ph type="sldImg"/>
          </p:nvPr>
        </p:nvSpPr>
        <p:spPr bwMode="auto">
          <a:noFill/>
          <a:ln>
            <a:solidFill>
              <a:srgbClr val="000000"/>
            </a:solidFill>
            <a:miter lim="800000"/>
            <a:headEnd/>
            <a:tailEnd/>
          </a:ln>
        </p:spPr>
      </p:sp>
      <p:sp>
        <p:nvSpPr>
          <p:cNvPr id="6147" name="Rectangle 3"/>
          <p:cNvSpPr>
            <a:spLocks noGrp="1"/>
          </p:cNvSpPr>
          <p:nvPr>
            <p:ph type="body" idx="1"/>
          </p:nvPr>
        </p:nvSpPr>
        <p:spPr bwMode="auto">
          <a:noFill/>
        </p:spPr>
        <p:txBody>
          <a:bodyPr wrap="square" numCol="1" anchor="t" anchorCtr="0" compatLnSpc="1">
            <a:prstTxWarp prst="textNoShape">
              <a:avLst/>
            </a:prstTxWarp>
          </a:bodyPr>
          <a:lstStyle/>
          <a:p>
            <a:r>
              <a:rPr lang="it-IT" dirty="0" err="1" smtClean="0"/>
              <a:t>Moniter</a:t>
            </a:r>
            <a:r>
              <a:rPr lang="it-IT" dirty="0" smtClean="0"/>
              <a:t> </a:t>
            </a:r>
            <a:r>
              <a:rPr lang="it-IT" dirty="0" err="1" smtClean="0"/>
              <a:t>is</a:t>
            </a:r>
            <a:r>
              <a:rPr lang="it-IT" dirty="0" smtClean="0"/>
              <a:t> a high </a:t>
            </a:r>
            <a:r>
              <a:rPr lang="it-IT" dirty="0" err="1" smtClean="0"/>
              <a:t>quality</a:t>
            </a:r>
            <a:r>
              <a:rPr lang="it-IT" dirty="0" smtClean="0"/>
              <a:t> </a:t>
            </a:r>
            <a:r>
              <a:rPr lang="it-IT" dirty="0" err="1" smtClean="0"/>
              <a:t>project</a:t>
            </a:r>
            <a:endParaRPr lang="it-IT"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TextEdit="1"/>
          </p:cNvSpPr>
          <p:nvPr>
            <p:ph type="sldImg"/>
          </p:nvPr>
        </p:nvSpPr>
        <p:spPr bwMode="auto">
          <a:noFill/>
          <a:ln>
            <a:solidFill>
              <a:srgbClr val="000000"/>
            </a:solidFill>
            <a:miter lim="800000"/>
            <a:headEnd/>
            <a:tailEnd/>
          </a:ln>
        </p:spPr>
      </p:sp>
      <p:sp>
        <p:nvSpPr>
          <p:cNvPr id="6147" name="Rectangle 3"/>
          <p:cNvSpPr>
            <a:spLocks noGrp="1"/>
          </p:cNvSpPr>
          <p:nvPr>
            <p:ph type="body" idx="1"/>
          </p:nvPr>
        </p:nvSpPr>
        <p:spPr bwMode="auto">
          <a:noFill/>
        </p:spPr>
        <p:txBody>
          <a:bodyPr wrap="square" numCol="1" anchor="t" anchorCtr="0" compatLnSpc="1">
            <a:prstTxWarp prst="textNoShape">
              <a:avLst/>
            </a:prstTxWarp>
          </a:bodyPr>
          <a:lstStyle/>
          <a:p>
            <a:r>
              <a:rPr lang="it-IT" dirty="0" err="1" smtClean="0"/>
              <a:t>Moniter</a:t>
            </a:r>
            <a:r>
              <a:rPr lang="it-IT" dirty="0" smtClean="0"/>
              <a:t> </a:t>
            </a:r>
            <a:r>
              <a:rPr lang="it-IT" dirty="0" err="1" smtClean="0"/>
              <a:t>is</a:t>
            </a:r>
            <a:r>
              <a:rPr lang="it-IT" dirty="0" smtClean="0"/>
              <a:t> a high </a:t>
            </a:r>
            <a:r>
              <a:rPr lang="it-IT" dirty="0" err="1" smtClean="0"/>
              <a:t>quality</a:t>
            </a:r>
            <a:r>
              <a:rPr lang="it-IT" dirty="0" smtClean="0"/>
              <a:t> </a:t>
            </a:r>
            <a:r>
              <a:rPr lang="it-IT" dirty="0" err="1" smtClean="0"/>
              <a:t>project</a:t>
            </a:r>
            <a:endParaRPr lang="it-IT"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sz="1200" b="0" i="0" kern="1200" dirty="0" smtClean="0">
                <a:solidFill>
                  <a:schemeClr val="tx1"/>
                </a:solidFill>
                <a:effectLst/>
                <a:latin typeface="+mn-lt"/>
                <a:ea typeface="+mn-ea"/>
                <a:cs typeface="+mn-cs"/>
              </a:rPr>
              <a:t> Every day five thousand tons of trash show up at what is Europe’s largest landfill, some converted to energy through incineration or gasification, but the rest piled up as landfill.</a:t>
            </a:r>
          </a:p>
          <a:p>
            <a:r>
              <a:rPr lang="en-US" sz="1200" b="0" i="0" kern="1200" dirty="0" smtClean="0">
                <a:solidFill>
                  <a:schemeClr val="tx1"/>
                </a:solidFill>
                <a:effectLst/>
                <a:latin typeface="+mn-lt"/>
                <a:ea typeface="+mn-ea"/>
                <a:cs typeface="+mn-cs"/>
              </a:rPr>
              <a:t>And since 2008 this landfill has been</a:t>
            </a:r>
            <a:r>
              <a:rPr lang="en-US" sz="1200" b="0" i="0" kern="1200" baseline="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full. </a:t>
            </a:r>
            <a:endParaRPr lang="it-IT" dirty="0"/>
          </a:p>
        </p:txBody>
      </p:sp>
      <p:sp>
        <p:nvSpPr>
          <p:cNvPr id="4" name="Segnaposto numero diapositiva 3"/>
          <p:cNvSpPr>
            <a:spLocks noGrp="1"/>
          </p:cNvSpPr>
          <p:nvPr>
            <p:ph type="sldNum" sz="quarter" idx="10"/>
          </p:nvPr>
        </p:nvSpPr>
        <p:spPr/>
        <p:txBody>
          <a:bodyPr/>
          <a:lstStyle/>
          <a:p>
            <a:pPr>
              <a:defRPr/>
            </a:pPr>
            <a:fld id="{E415FF31-BEF0-4FEC-A6B2-7E5ACCCCD94E}" type="slidenum">
              <a:rPr lang="it-IT" smtClean="0"/>
              <a:pPr>
                <a:defRPr/>
              </a:pPr>
              <a:t>12</a:t>
            </a:fld>
            <a:endParaRPr lang="it-IT"/>
          </a:p>
        </p:txBody>
      </p:sp>
    </p:spTree>
    <p:extLst>
      <p:ext uri="{BB962C8B-B14F-4D97-AF65-F5344CB8AC3E}">
        <p14:creationId xmlns:p14="http://schemas.microsoft.com/office/powerpoint/2010/main" val="40552562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smtClean="0"/>
              <a:t>A </a:t>
            </a:r>
            <a:r>
              <a:rPr lang="it-IT" dirty="0" err="1" smtClean="0"/>
              <a:t>formal</a:t>
            </a:r>
            <a:r>
              <a:rPr lang="it-IT" dirty="0" smtClean="0"/>
              <a:t> </a:t>
            </a:r>
            <a:r>
              <a:rPr lang="it-IT" dirty="0" err="1" smtClean="0"/>
              <a:t>warning</a:t>
            </a:r>
            <a:endParaRPr lang="it-IT" dirty="0"/>
          </a:p>
        </p:txBody>
      </p:sp>
      <p:sp>
        <p:nvSpPr>
          <p:cNvPr id="4" name="Segnaposto numero diapositiva 3"/>
          <p:cNvSpPr>
            <a:spLocks noGrp="1"/>
          </p:cNvSpPr>
          <p:nvPr>
            <p:ph type="sldNum" sz="quarter" idx="10"/>
          </p:nvPr>
        </p:nvSpPr>
        <p:spPr/>
        <p:txBody>
          <a:bodyPr/>
          <a:lstStyle/>
          <a:p>
            <a:pPr>
              <a:defRPr/>
            </a:pPr>
            <a:fld id="{E415FF31-BEF0-4FEC-A6B2-7E5ACCCCD94E}" type="slidenum">
              <a:rPr lang="it-IT" smtClean="0"/>
              <a:pPr>
                <a:defRPr/>
              </a:pPr>
              <a:t>13</a:t>
            </a:fld>
            <a:endParaRPr lang="it-IT"/>
          </a:p>
        </p:txBody>
      </p:sp>
    </p:spTree>
    <p:extLst>
      <p:ext uri="{BB962C8B-B14F-4D97-AF65-F5344CB8AC3E}">
        <p14:creationId xmlns:p14="http://schemas.microsoft.com/office/powerpoint/2010/main" val="24188380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pPr>
              <a:defRPr/>
            </a:pPr>
            <a:fld id="{E415FF31-BEF0-4FEC-A6B2-7E5ACCCCD94E}" type="slidenum">
              <a:rPr lang="it-IT" smtClean="0"/>
              <a:pPr>
                <a:defRPr/>
              </a:pPr>
              <a:t>14</a:t>
            </a:fld>
            <a:endParaRPr lang="it-IT"/>
          </a:p>
        </p:txBody>
      </p:sp>
    </p:spTree>
    <p:extLst>
      <p:ext uri="{BB962C8B-B14F-4D97-AF65-F5344CB8AC3E}">
        <p14:creationId xmlns:p14="http://schemas.microsoft.com/office/powerpoint/2010/main" val="40552562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TextEdit="1"/>
          </p:cNvSpPr>
          <p:nvPr>
            <p:ph type="sldImg"/>
          </p:nvPr>
        </p:nvSpPr>
        <p:spPr bwMode="auto">
          <a:noFill/>
          <a:ln>
            <a:solidFill>
              <a:srgbClr val="000000"/>
            </a:solidFill>
            <a:miter lim="800000"/>
            <a:headEnd/>
            <a:tailEnd/>
          </a:ln>
        </p:spPr>
      </p:sp>
      <p:sp>
        <p:nvSpPr>
          <p:cNvPr id="6147" name="Rectangle 3"/>
          <p:cNvSpPr>
            <a:spLocks noGrp="1"/>
          </p:cNvSpPr>
          <p:nvPr>
            <p:ph type="body" idx="1"/>
          </p:nvPr>
        </p:nvSpPr>
        <p:spPr bwMode="auto">
          <a:noFill/>
        </p:spPr>
        <p:txBody>
          <a:bodyPr wrap="square" numCol="1" anchor="t" anchorCtr="0" compatLnSpc="1">
            <a:prstTxWarp prst="textNoShape">
              <a:avLst/>
            </a:prstTxWarp>
          </a:bodyPr>
          <a:lstStyle/>
          <a:p>
            <a:endParaRPr lang="it-IT"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TextEdit="1"/>
          </p:cNvSpPr>
          <p:nvPr>
            <p:ph type="sldImg"/>
          </p:nvPr>
        </p:nvSpPr>
        <p:spPr bwMode="auto">
          <a:noFill/>
          <a:ln>
            <a:solidFill>
              <a:srgbClr val="000000"/>
            </a:solidFill>
            <a:miter lim="800000"/>
            <a:headEnd/>
            <a:tailEnd/>
          </a:ln>
        </p:spPr>
      </p:sp>
      <p:sp>
        <p:nvSpPr>
          <p:cNvPr id="6147" name="Rectangle 3"/>
          <p:cNvSpPr>
            <a:spLocks noGrp="1"/>
          </p:cNvSpPr>
          <p:nvPr>
            <p:ph type="body" idx="1"/>
          </p:nvPr>
        </p:nvSpPr>
        <p:spPr bwMode="auto">
          <a:noFill/>
        </p:spPr>
        <p:txBody>
          <a:bodyPr wrap="square" numCol="1" anchor="t" anchorCtr="0" compatLnSpc="1">
            <a:prstTxWarp prst="textNoShape">
              <a:avLst/>
            </a:prstTxWarp>
          </a:bodyPr>
          <a:lstStyle/>
          <a:p>
            <a:endParaRPr lang="it-IT"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err="1" smtClean="0"/>
              <a:t>Let’s</a:t>
            </a:r>
            <a:r>
              <a:rPr lang="it-IT" dirty="0" smtClean="0"/>
              <a:t> </a:t>
            </a:r>
            <a:r>
              <a:rPr lang="it-IT" dirty="0" err="1" smtClean="0"/>
              <a:t>step</a:t>
            </a:r>
            <a:r>
              <a:rPr lang="it-IT" dirty="0" smtClean="0"/>
              <a:t> back to </a:t>
            </a:r>
            <a:r>
              <a:rPr lang="it-IT" dirty="0" err="1" smtClean="0"/>
              <a:t>moniter</a:t>
            </a:r>
            <a:r>
              <a:rPr lang="it-IT" dirty="0" smtClean="0"/>
              <a:t> </a:t>
            </a:r>
            <a:r>
              <a:rPr lang="it-IT" dirty="0" err="1" smtClean="0"/>
              <a:t>results</a:t>
            </a:r>
            <a:endParaRPr lang="it-IT" dirty="0"/>
          </a:p>
        </p:txBody>
      </p:sp>
      <p:sp>
        <p:nvSpPr>
          <p:cNvPr id="4" name="Segnaposto numero diapositiva 3"/>
          <p:cNvSpPr>
            <a:spLocks noGrp="1"/>
          </p:cNvSpPr>
          <p:nvPr>
            <p:ph type="sldNum" sz="quarter" idx="10"/>
          </p:nvPr>
        </p:nvSpPr>
        <p:spPr/>
        <p:txBody>
          <a:bodyPr/>
          <a:lstStyle/>
          <a:p>
            <a:pPr>
              <a:defRPr/>
            </a:pPr>
            <a:fld id="{E415FF31-BEF0-4FEC-A6B2-7E5ACCCCD94E}" type="slidenum">
              <a:rPr lang="it-IT" smtClean="0"/>
              <a:pPr>
                <a:defRPr/>
              </a:pPr>
              <a:t>29</a:t>
            </a:fld>
            <a:endParaRPr lang="it-IT"/>
          </a:p>
        </p:txBody>
      </p:sp>
    </p:spTree>
    <p:extLst>
      <p:ext uri="{BB962C8B-B14F-4D97-AF65-F5344CB8AC3E}">
        <p14:creationId xmlns:p14="http://schemas.microsoft.com/office/powerpoint/2010/main" val="27676347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TextEdit="1"/>
          </p:cNvSpPr>
          <p:nvPr>
            <p:ph type="sldImg"/>
          </p:nvPr>
        </p:nvSpPr>
        <p:spPr bwMode="auto">
          <a:noFill/>
          <a:ln>
            <a:solidFill>
              <a:srgbClr val="000000"/>
            </a:solidFill>
            <a:miter lim="800000"/>
            <a:headEnd/>
            <a:tailEnd/>
          </a:ln>
        </p:spPr>
      </p:sp>
      <p:sp>
        <p:nvSpPr>
          <p:cNvPr id="6147" name="Rectangle 3"/>
          <p:cNvSpPr>
            <a:spLocks noGrp="1"/>
          </p:cNvSpPr>
          <p:nvPr>
            <p:ph type="body" idx="1"/>
          </p:nvPr>
        </p:nvSpPr>
        <p:spPr bwMode="auto">
          <a:noFill/>
        </p:spPr>
        <p:txBody>
          <a:bodyPr wrap="square" numCol="1" anchor="t" anchorCtr="0" compatLnSpc="1">
            <a:prstTxWarp prst="textNoShape">
              <a:avLst/>
            </a:prstTxWarp>
          </a:bodyPr>
          <a:lstStyle/>
          <a:p>
            <a:endParaRPr lang="it-IT"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TextEdit="1"/>
          </p:cNvSpPr>
          <p:nvPr>
            <p:ph type="sldImg"/>
          </p:nvPr>
        </p:nvSpPr>
        <p:spPr bwMode="auto">
          <a:noFill/>
          <a:ln>
            <a:solidFill>
              <a:srgbClr val="000000"/>
            </a:solidFill>
            <a:miter lim="800000"/>
            <a:headEnd/>
            <a:tailEnd/>
          </a:ln>
        </p:spPr>
      </p:sp>
      <p:sp>
        <p:nvSpPr>
          <p:cNvPr id="6147" name="Rectangle 3"/>
          <p:cNvSpPr>
            <a:spLocks noGrp="1"/>
          </p:cNvSpPr>
          <p:nvPr>
            <p:ph type="body" idx="1"/>
          </p:nvPr>
        </p:nvSpPr>
        <p:spPr bwMode="auto">
          <a:noFill/>
        </p:spPr>
        <p:txBody>
          <a:bodyPr wrap="square" numCol="1" anchor="t" anchorCtr="0" compatLnSpc="1">
            <a:prstTxWarp prst="textNoShape">
              <a:avLst/>
            </a:prstTxWarp>
          </a:bodyPr>
          <a:lstStyle/>
          <a:p>
            <a:endParaRPr lang="it-IT"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TextEdit="1"/>
          </p:cNvSpPr>
          <p:nvPr>
            <p:ph type="sldImg"/>
          </p:nvPr>
        </p:nvSpPr>
        <p:spPr bwMode="auto">
          <a:noFill/>
          <a:ln>
            <a:solidFill>
              <a:srgbClr val="000000"/>
            </a:solidFill>
            <a:miter lim="800000"/>
            <a:headEnd/>
            <a:tailEnd/>
          </a:ln>
        </p:spPr>
      </p:sp>
      <p:sp>
        <p:nvSpPr>
          <p:cNvPr id="6147" name="Rectangle 3"/>
          <p:cNvSpPr>
            <a:spLocks noGrp="1"/>
          </p:cNvSpPr>
          <p:nvPr>
            <p:ph type="body" idx="1"/>
          </p:nvPr>
        </p:nvSpPr>
        <p:spPr bwMode="auto">
          <a:noFill/>
        </p:spPr>
        <p:txBody>
          <a:bodyPr wrap="square" numCol="1" anchor="t" anchorCtr="0" compatLnSpc="1">
            <a:prstTxWarp prst="textNoShape">
              <a:avLst/>
            </a:prstTxWarp>
          </a:bodyPr>
          <a:lstStyle/>
          <a:p>
            <a:endParaRPr lang="it-IT"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TextEdit="1"/>
          </p:cNvSpPr>
          <p:nvPr>
            <p:ph type="sldImg"/>
          </p:nvPr>
        </p:nvSpPr>
        <p:spPr bwMode="auto">
          <a:noFill/>
          <a:ln>
            <a:solidFill>
              <a:srgbClr val="000000"/>
            </a:solidFill>
            <a:miter lim="800000"/>
            <a:headEnd/>
            <a:tailEnd/>
          </a:ln>
        </p:spPr>
      </p:sp>
      <p:sp>
        <p:nvSpPr>
          <p:cNvPr id="6147" name="Rectangle 3"/>
          <p:cNvSpPr>
            <a:spLocks noGrp="1"/>
          </p:cNvSpPr>
          <p:nvPr>
            <p:ph type="body" idx="1"/>
          </p:nvPr>
        </p:nvSpPr>
        <p:spPr bwMode="auto">
          <a:noFill/>
        </p:spPr>
        <p:txBody>
          <a:bodyPr wrap="square" numCol="1" anchor="t" anchorCtr="0" compatLnSpc="1">
            <a:prstTxWarp prst="textNoShape">
              <a:avLst/>
            </a:prstTxWarp>
          </a:bodyPr>
          <a:lstStyle/>
          <a:p>
            <a:endParaRPr lang="it-IT"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TextEdit="1"/>
          </p:cNvSpPr>
          <p:nvPr>
            <p:ph type="sldImg"/>
          </p:nvPr>
        </p:nvSpPr>
        <p:spPr bwMode="auto">
          <a:noFill/>
          <a:ln>
            <a:solidFill>
              <a:srgbClr val="000000"/>
            </a:solidFill>
            <a:miter lim="800000"/>
            <a:headEnd/>
            <a:tailEnd/>
          </a:ln>
        </p:spPr>
      </p:sp>
      <p:sp>
        <p:nvSpPr>
          <p:cNvPr id="6147" name="Rectangle 3"/>
          <p:cNvSpPr>
            <a:spLocks noGrp="1"/>
          </p:cNvSpPr>
          <p:nvPr>
            <p:ph type="body" idx="1"/>
          </p:nvPr>
        </p:nvSpPr>
        <p:spPr bwMode="auto">
          <a:noFill/>
        </p:spPr>
        <p:txBody>
          <a:bodyPr wrap="square" numCol="1" anchor="t" anchorCtr="0" compatLnSpc="1">
            <a:prstTxWarp prst="textNoShape">
              <a:avLst/>
            </a:prstTxWarp>
          </a:bodyPr>
          <a:lstStyle/>
          <a:p>
            <a:endParaRPr lang="it-IT"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TextEdit="1"/>
          </p:cNvSpPr>
          <p:nvPr>
            <p:ph type="sldImg"/>
          </p:nvPr>
        </p:nvSpPr>
        <p:spPr bwMode="auto">
          <a:noFill/>
          <a:ln>
            <a:solidFill>
              <a:srgbClr val="000000"/>
            </a:solidFill>
            <a:miter lim="800000"/>
            <a:headEnd/>
            <a:tailEnd/>
          </a:ln>
        </p:spPr>
      </p:sp>
      <p:sp>
        <p:nvSpPr>
          <p:cNvPr id="6147" name="Rectangle 3"/>
          <p:cNvSpPr>
            <a:spLocks noGrp="1"/>
          </p:cNvSpPr>
          <p:nvPr>
            <p:ph type="body" idx="1"/>
          </p:nvPr>
        </p:nvSpPr>
        <p:spPr bwMode="auto">
          <a:noFill/>
        </p:spPr>
        <p:txBody>
          <a:bodyPr wrap="square" numCol="1" anchor="t" anchorCtr="0" compatLnSpc="1">
            <a:prstTxWarp prst="textNoShape">
              <a:avLst/>
            </a:prstTxWarp>
          </a:bodyPr>
          <a:lstStyle/>
          <a:p>
            <a:endParaRPr lang="it-IT"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156A57F3-2397-4A0A-A8B7-234973413291}" type="slidenum">
              <a:rPr lang="it-IT"/>
              <a:pPr>
                <a:defRPr/>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6A8FB55A-F5B5-46D6-A279-4E867FC05AD0}" type="slidenum">
              <a:rPr lang="it-IT"/>
              <a:pPr>
                <a:defRPr/>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625ED244-49BF-4E62-A796-DF063A4DAF24}" type="slidenum">
              <a:rPr lang="it-IT"/>
              <a:pPr>
                <a:defRPr/>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4DCD0592-B48C-44C9-92A9-D00521BCD0C4}" type="slidenum">
              <a:rPr lang="it-IT"/>
              <a:pPr>
                <a:defRPr/>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097B3C4B-C464-42DF-81D6-2D12DF4F35E8}" type="slidenum">
              <a:rPr lang="it-IT"/>
              <a:pPr>
                <a:defRPr/>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3639C58F-9FDD-472D-A214-1E6A3085B6FB}" type="slidenum">
              <a:rPr lang="it-IT"/>
              <a:pPr>
                <a:defRPr/>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D085638C-7B5B-40FD-8038-E985D0EA3096}" type="slidenum">
              <a:rPr lang="it-IT"/>
              <a:pPr>
                <a:defRPr/>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C480411F-DE88-44D1-B4D4-BCC60DFF00E3}" type="slidenum">
              <a:rPr lang="it-IT"/>
              <a:pPr>
                <a:defRPr/>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48556163-6A7B-4717-AF34-13724A578A48}" type="slidenum">
              <a:rPr lang="it-IT"/>
              <a:pPr>
                <a:defRPr/>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0BA8E1E2-C6CB-4D40-9F85-284CFCF84A70}" type="slidenum">
              <a:rPr lang="it-IT"/>
              <a:pPr>
                <a:defRPr/>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6BEF1133-3793-45A2-B810-93238574BD4D}" type="slidenum">
              <a:rPr lang="it-IT"/>
              <a:pPr>
                <a:defRPr/>
              </a:pPr>
              <a:t>‹N›</a:t>
            </a:fld>
            <a:endParaRPr lang="it-I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685800" y="609600"/>
            <a:ext cx="7772400" cy="54864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C7A87B9A-E84C-4BC9-B0AC-837403C1CCE0}" type="slidenum">
              <a:rPr lang="it-IT"/>
              <a:pPr>
                <a:defRPr/>
              </a:pPr>
              <a:t>‹N›</a:t>
            </a:fld>
            <a:endParaRPr lang="it-IT"/>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itolo, contenuto e 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quarter" idx="2"/>
          </p:nvPr>
        </p:nvSpPr>
        <p:spPr>
          <a:xfrm>
            <a:off x="4648200" y="19812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contenuto 4"/>
          <p:cNvSpPr>
            <a:spLocks noGrp="1"/>
          </p:cNvSpPr>
          <p:nvPr>
            <p:ph sz="quarter" idx="3"/>
          </p:nvPr>
        </p:nvSpPr>
        <p:spPr>
          <a:xfrm>
            <a:off x="4648200" y="41148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Rectangle 4"/>
          <p:cNvSpPr>
            <a:spLocks noGrp="1" noChangeArrowheads="1"/>
          </p:cNvSpPr>
          <p:nvPr>
            <p:ph type="dt" sz="half" idx="10"/>
          </p:nvPr>
        </p:nvSpPr>
        <p:spPr>
          <a:ln/>
        </p:spPr>
        <p:txBody>
          <a:bodyPr/>
          <a:lstStyle>
            <a:lvl1pPr>
              <a:defRPr/>
            </a:lvl1pPr>
          </a:lstStyle>
          <a:p>
            <a:pPr>
              <a:defRPr/>
            </a:pPr>
            <a:endParaRPr lang="it-IT"/>
          </a:p>
        </p:txBody>
      </p:sp>
      <p:sp>
        <p:nvSpPr>
          <p:cNvPr id="7" name="Rectangle 5"/>
          <p:cNvSpPr>
            <a:spLocks noGrp="1" noChangeArrowheads="1"/>
          </p:cNvSpPr>
          <p:nvPr>
            <p:ph type="ftr" sz="quarter" idx="11"/>
          </p:nvPr>
        </p:nvSpPr>
        <p:spPr>
          <a:ln/>
        </p:spPr>
        <p:txBody>
          <a:bodyPr/>
          <a:lstStyle>
            <a:lvl1pPr>
              <a:defRPr/>
            </a:lvl1pPr>
          </a:lstStyle>
          <a:p>
            <a:pPr>
              <a:defRPr/>
            </a:pPr>
            <a:endParaRPr lang="it-IT"/>
          </a:p>
        </p:txBody>
      </p:sp>
      <p:sp>
        <p:nvSpPr>
          <p:cNvPr id="8" name="Rectangle 6"/>
          <p:cNvSpPr>
            <a:spLocks noGrp="1" noChangeArrowheads="1"/>
          </p:cNvSpPr>
          <p:nvPr>
            <p:ph type="sldNum" sz="quarter" idx="12"/>
          </p:nvPr>
        </p:nvSpPr>
        <p:spPr>
          <a:ln/>
        </p:spPr>
        <p:txBody>
          <a:bodyPr/>
          <a:lstStyle>
            <a:lvl1pPr>
              <a:defRPr/>
            </a:lvl1pPr>
          </a:lstStyle>
          <a:p>
            <a:pPr>
              <a:defRPr/>
            </a:pPr>
            <a:fld id="{C880762A-52E9-427B-B572-D21C3A629BD4}" type="slidenum">
              <a:rPr lang="it-IT"/>
              <a:pPr>
                <a:defRPr/>
              </a:pPr>
              <a:t>‹N›</a:t>
            </a:fld>
            <a:endParaRPr lang="it-IT"/>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testo 2"/>
          <p:cNvSpPr>
            <a:spLocks noGrp="1"/>
          </p:cNvSpPr>
          <p:nvPr>
            <p:ph type="body"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8CFC348D-AC2E-45FE-81DB-92E31757856F}" type="slidenum">
              <a:rPr lang="it-IT"/>
              <a:pPr>
                <a:defRPr/>
              </a:pPr>
              <a:t>‹N›</a:t>
            </a:fld>
            <a:endParaRPr lang="it-IT"/>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pPr>
              <a:defRPr/>
            </a:pPr>
            <a:fld id="{A3EBF3F5-0405-42C1-A3EB-1A18D7E83A99}" type="datetimeFigureOut">
              <a:rPr lang="it-IT">
                <a:solidFill>
                  <a:prstClr val="black">
                    <a:tint val="75000"/>
                  </a:prstClr>
                </a:solidFill>
              </a:rPr>
              <a:pPr>
                <a:defRPr/>
              </a:pPr>
              <a:t>16/10/2012</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lvl1pPr>
              <a:defRPr/>
            </a:lvl1pPr>
          </a:lstStyle>
          <a:p>
            <a:pPr>
              <a:defRPr/>
            </a:pPr>
            <a:fld id="{F08E7CC3-53DD-41DF-9427-B6042164D512}" type="slidenum">
              <a:rPr lang="it-IT">
                <a:solidFill>
                  <a:prstClr val="black">
                    <a:tint val="75000"/>
                  </a:prstClr>
                </a:solidFill>
              </a:rPr>
              <a:pPr>
                <a:defRPr/>
              </a:pPr>
              <a:t>‹N›</a:t>
            </a:fld>
            <a:endParaRPr lang="it-IT">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fld id="{9DCF816E-4373-4543-B32D-5009C2A0258B}" type="datetimeFigureOut">
              <a:rPr lang="it-IT">
                <a:solidFill>
                  <a:prstClr val="black">
                    <a:tint val="75000"/>
                  </a:prstClr>
                </a:solidFill>
              </a:rPr>
              <a:pPr>
                <a:defRPr/>
              </a:pPr>
              <a:t>16/10/2012</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lvl1pPr>
              <a:defRPr/>
            </a:lvl1pPr>
          </a:lstStyle>
          <a:p>
            <a:pPr>
              <a:defRPr/>
            </a:pPr>
            <a:fld id="{3BA5622A-9D4B-4C49-9CAF-8B7173162C91}" type="slidenum">
              <a:rPr lang="it-IT">
                <a:solidFill>
                  <a:prstClr val="black">
                    <a:tint val="75000"/>
                  </a:prstClr>
                </a:solidFill>
              </a:rPr>
              <a:pPr>
                <a:defRPr/>
              </a:pPr>
              <a:t>‹N›</a:t>
            </a:fld>
            <a:endParaRPr lang="it-IT">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vl1pPr>
          </a:lstStyle>
          <a:p>
            <a:pPr>
              <a:defRPr/>
            </a:pPr>
            <a:fld id="{557814B8-26F0-4480-985A-BAA040D2B62E}" type="datetimeFigureOut">
              <a:rPr lang="it-IT">
                <a:solidFill>
                  <a:prstClr val="black">
                    <a:tint val="75000"/>
                  </a:prstClr>
                </a:solidFill>
              </a:rPr>
              <a:pPr>
                <a:defRPr/>
              </a:pPr>
              <a:t>16/10/2012</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lvl1pPr>
              <a:defRPr/>
            </a:lvl1pPr>
          </a:lstStyle>
          <a:p>
            <a:pPr>
              <a:defRPr/>
            </a:pPr>
            <a:fld id="{F847DA56-CC67-4A86-9427-5F9734711D2E}" type="slidenum">
              <a:rPr lang="it-IT">
                <a:solidFill>
                  <a:prstClr val="black">
                    <a:tint val="75000"/>
                  </a:prstClr>
                </a:solidFill>
              </a:rPr>
              <a:pPr>
                <a:defRPr/>
              </a:pPr>
              <a:t>‹N›</a:t>
            </a:fld>
            <a:endParaRPr lang="it-IT">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3"/>
          <p:cNvSpPr>
            <a:spLocks noGrp="1"/>
          </p:cNvSpPr>
          <p:nvPr>
            <p:ph type="dt" sz="half" idx="10"/>
          </p:nvPr>
        </p:nvSpPr>
        <p:spPr/>
        <p:txBody>
          <a:bodyPr/>
          <a:lstStyle>
            <a:lvl1pPr>
              <a:defRPr/>
            </a:lvl1pPr>
          </a:lstStyle>
          <a:p>
            <a:pPr>
              <a:defRPr/>
            </a:pPr>
            <a:fld id="{57B0854C-45B5-41F7-9B8E-A3ECA55DCC00}" type="datetimeFigureOut">
              <a:rPr lang="it-IT">
                <a:solidFill>
                  <a:prstClr val="black">
                    <a:tint val="75000"/>
                  </a:prstClr>
                </a:solidFill>
              </a:rPr>
              <a:pPr>
                <a:defRPr/>
              </a:pPr>
              <a:t>16/10/2012</a:t>
            </a:fld>
            <a:endParaRPr lang="it-IT">
              <a:solidFill>
                <a:prstClr val="black">
                  <a:tint val="75000"/>
                </a:prstClr>
              </a:solidFill>
            </a:endParaRPr>
          </a:p>
        </p:txBody>
      </p:sp>
      <p:sp>
        <p:nvSpPr>
          <p:cNvPr id="6"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7" name="Segnaposto numero diapositiva 5"/>
          <p:cNvSpPr>
            <a:spLocks noGrp="1"/>
          </p:cNvSpPr>
          <p:nvPr>
            <p:ph type="sldNum" sz="quarter" idx="12"/>
          </p:nvPr>
        </p:nvSpPr>
        <p:spPr/>
        <p:txBody>
          <a:bodyPr/>
          <a:lstStyle>
            <a:lvl1pPr>
              <a:defRPr/>
            </a:lvl1pPr>
          </a:lstStyle>
          <a:p>
            <a:pPr>
              <a:defRPr/>
            </a:pPr>
            <a:fld id="{1F9FD00D-FEA6-45B1-A933-F5EC43966B9E}" type="slidenum">
              <a:rPr lang="it-IT">
                <a:solidFill>
                  <a:prstClr val="black">
                    <a:tint val="75000"/>
                  </a:prstClr>
                </a:solidFill>
              </a:rPr>
              <a:pPr>
                <a:defRPr/>
              </a:pPr>
              <a:t>‹N›</a:t>
            </a:fld>
            <a:endParaRPr lang="it-IT">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3"/>
          <p:cNvSpPr>
            <a:spLocks noGrp="1"/>
          </p:cNvSpPr>
          <p:nvPr>
            <p:ph type="dt" sz="half" idx="10"/>
          </p:nvPr>
        </p:nvSpPr>
        <p:spPr/>
        <p:txBody>
          <a:bodyPr/>
          <a:lstStyle>
            <a:lvl1pPr>
              <a:defRPr/>
            </a:lvl1pPr>
          </a:lstStyle>
          <a:p>
            <a:pPr>
              <a:defRPr/>
            </a:pPr>
            <a:fld id="{1CDD0D91-A93B-4C66-B1C2-4C593666BA6A}" type="datetimeFigureOut">
              <a:rPr lang="it-IT">
                <a:solidFill>
                  <a:prstClr val="black">
                    <a:tint val="75000"/>
                  </a:prstClr>
                </a:solidFill>
              </a:rPr>
              <a:pPr>
                <a:defRPr/>
              </a:pPr>
              <a:t>16/10/2012</a:t>
            </a:fld>
            <a:endParaRPr lang="it-IT">
              <a:solidFill>
                <a:prstClr val="black">
                  <a:tint val="75000"/>
                </a:prstClr>
              </a:solidFill>
            </a:endParaRPr>
          </a:p>
        </p:txBody>
      </p:sp>
      <p:sp>
        <p:nvSpPr>
          <p:cNvPr id="8"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9" name="Segnaposto numero diapositiva 5"/>
          <p:cNvSpPr>
            <a:spLocks noGrp="1"/>
          </p:cNvSpPr>
          <p:nvPr>
            <p:ph type="sldNum" sz="quarter" idx="12"/>
          </p:nvPr>
        </p:nvSpPr>
        <p:spPr/>
        <p:txBody>
          <a:bodyPr/>
          <a:lstStyle>
            <a:lvl1pPr>
              <a:defRPr/>
            </a:lvl1pPr>
          </a:lstStyle>
          <a:p>
            <a:pPr>
              <a:defRPr/>
            </a:pPr>
            <a:fld id="{FAAB603B-5B1E-4BB0-AFA5-57E9DD0E58CA}" type="slidenum">
              <a:rPr lang="it-IT">
                <a:solidFill>
                  <a:prstClr val="black">
                    <a:tint val="75000"/>
                  </a:prstClr>
                </a:solidFill>
              </a:rPr>
              <a:pPr>
                <a:defRPr/>
              </a:pPr>
              <a:t>‹N›</a:t>
            </a:fld>
            <a:endParaRPr lang="it-IT">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3"/>
          <p:cNvSpPr>
            <a:spLocks noGrp="1"/>
          </p:cNvSpPr>
          <p:nvPr>
            <p:ph type="dt" sz="half" idx="10"/>
          </p:nvPr>
        </p:nvSpPr>
        <p:spPr/>
        <p:txBody>
          <a:bodyPr/>
          <a:lstStyle>
            <a:lvl1pPr>
              <a:defRPr/>
            </a:lvl1pPr>
          </a:lstStyle>
          <a:p>
            <a:pPr>
              <a:defRPr/>
            </a:pPr>
            <a:fld id="{460DCD3B-8123-4BD9-A075-28F45F193460}" type="datetimeFigureOut">
              <a:rPr lang="it-IT">
                <a:solidFill>
                  <a:prstClr val="black">
                    <a:tint val="75000"/>
                  </a:prstClr>
                </a:solidFill>
              </a:rPr>
              <a:pPr>
                <a:defRPr/>
              </a:pPr>
              <a:t>16/10/2012</a:t>
            </a:fld>
            <a:endParaRPr lang="it-IT">
              <a:solidFill>
                <a:prstClr val="black">
                  <a:tint val="75000"/>
                </a:prstClr>
              </a:solidFill>
            </a:endParaRPr>
          </a:p>
        </p:txBody>
      </p:sp>
      <p:sp>
        <p:nvSpPr>
          <p:cNvPr id="4"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5" name="Segnaposto numero diapositiva 5"/>
          <p:cNvSpPr>
            <a:spLocks noGrp="1"/>
          </p:cNvSpPr>
          <p:nvPr>
            <p:ph type="sldNum" sz="quarter" idx="12"/>
          </p:nvPr>
        </p:nvSpPr>
        <p:spPr/>
        <p:txBody>
          <a:bodyPr/>
          <a:lstStyle>
            <a:lvl1pPr>
              <a:defRPr/>
            </a:lvl1pPr>
          </a:lstStyle>
          <a:p>
            <a:pPr>
              <a:defRPr/>
            </a:pPr>
            <a:fld id="{83C60C16-23EE-444F-BD15-4C028915BDC5}" type="slidenum">
              <a:rPr lang="it-IT">
                <a:solidFill>
                  <a:prstClr val="black">
                    <a:tint val="75000"/>
                  </a:prstClr>
                </a:solidFill>
              </a:rPr>
              <a:pPr>
                <a:defRPr/>
              </a:pPr>
              <a:t>‹N›</a:t>
            </a:fld>
            <a:endParaRPr lang="it-IT">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3"/>
          <p:cNvSpPr>
            <a:spLocks noGrp="1"/>
          </p:cNvSpPr>
          <p:nvPr>
            <p:ph type="dt" sz="half" idx="10"/>
          </p:nvPr>
        </p:nvSpPr>
        <p:spPr/>
        <p:txBody>
          <a:bodyPr/>
          <a:lstStyle>
            <a:lvl1pPr>
              <a:defRPr/>
            </a:lvl1pPr>
          </a:lstStyle>
          <a:p>
            <a:pPr>
              <a:defRPr/>
            </a:pPr>
            <a:fld id="{0DDD5670-8232-4455-9DC1-0824C47E7C15}" type="datetimeFigureOut">
              <a:rPr lang="it-IT">
                <a:solidFill>
                  <a:prstClr val="black">
                    <a:tint val="75000"/>
                  </a:prstClr>
                </a:solidFill>
              </a:rPr>
              <a:pPr>
                <a:defRPr/>
              </a:pPr>
              <a:t>16/10/2012</a:t>
            </a:fld>
            <a:endParaRPr lang="it-IT">
              <a:solidFill>
                <a:prstClr val="black">
                  <a:tint val="75000"/>
                </a:prstClr>
              </a:solidFill>
            </a:endParaRPr>
          </a:p>
        </p:txBody>
      </p:sp>
      <p:sp>
        <p:nvSpPr>
          <p:cNvPr id="3"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4" name="Segnaposto numero diapositiva 5"/>
          <p:cNvSpPr>
            <a:spLocks noGrp="1"/>
          </p:cNvSpPr>
          <p:nvPr>
            <p:ph type="sldNum" sz="quarter" idx="12"/>
          </p:nvPr>
        </p:nvSpPr>
        <p:spPr/>
        <p:txBody>
          <a:bodyPr/>
          <a:lstStyle>
            <a:lvl1pPr>
              <a:defRPr/>
            </a:lvl1pPr>
          </a:lstStyle>
          <a:p>
            <a:pPr>
              <a:defRPr/>
            </a:pPr>
            <a:fld id="{0E0091B9-D377-425B-B250-0F62E59A5085}" type="slidenum">
              <a:rPr lang="it-IT">
                <a:solidFill>
                  <a:prstClr val="black">
                    <a:tint val="75000"/>
                  </a:prstClr>
                </a:solidFill>
              </a:rPr>
              <a:pPr>
                <a:defRPr/>
              </a:pPr>
              <a:t>‹N›</a:t>
            </a:fld>
            <a:endParaRPr lang="it-IT">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3"/>
          <p:cNvSpPr>
            <a:spLocks noGrp="1"/>
          </p:cNvSpPr>
          <p:nvPr>
            <p:ph type="dt" sz="half" idx="10"/>
          </p:nvPr>
        </p:nvSpPr>
        <p:spPr/>
        <p:txBody>
          <a:bodyPr/>
          <a:lstStyle>
            <a:lvl1pPr>
              <a:defRPr/>
            </a:lvl1pPr>
          </a:lstStyle>
          <a:p>
            <a:pPr>
              <a:defRPr/>
            </a:pPr>
            <a:fld id="{E309707F-6EA4-4366-BCC7-0C12749DD371}" type="datetimeFigureOut">
              <a:rPr lang="it-IT">
                <a:solidFill>
                  <a:prstClr val="black">
                    <a:tint val="75000"/>
                  </a:prstClr>
                </a:solidFill>
              </a:rPr>
              <a:pPr>
                <a:defRPr/>
              </a:pPr>
              <a:t>16/10/2012</a:t>
            </a:fld>
            <a:endParaRPr lang="it-IT">
              <a:solidFill>
                <a:prstClr val="black">
                  <a:tint val="75000"/>
                </a:prstClr>
              </a:solidFill>
            </a:endParaRPr>
          </a:p>
        </p:txBody>
      </p:sp>
      <p:sp>
        <p:nvSpPr>
          <p:cNvPr id="6"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7" name="Segnaposto numero diapositiva 5"/>
          <p:cNvSpPr>
            <a:spLocks noGrp="1"/>
          </p:cNvSpPr>
          <p:nvPr>
            <p:ph type="sldNum" sz="quarter" idx="12"/>
          </p:nvPr>
        </p:nvSpPr>
        <p:spPr/>
        <p:txBody>
          <a:bodyPr/>
          <a:lstStyle>
            <a:lvl1pPr>
              <a:defRPr/>
            </a:lvl1pPr>
          </a:lstStyle>
          <a:p>
            <a:pPr>
              <a:defRPr/>
            </a:pPr>
            <a:fld id="{F7F6A51D-5EDC-4A3D-A97C-BA82B15851A4}" type="slidenum">
              <a:rPr lang="it-IT">
                <a:solidFill>
                  <a:prstClr val="black">
                    <a:tint val="75000"/>
                  </a:prstClr>
                </a:solidFill>
              </a:rPr>
              <a:pPr>
                <a:defRPr/>
              </a:pPr>
              <a:t>‹N›</a:t>
            </a:fld>
            <a:endParaRPr lang="it-IT">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3"/>
          <p:cNvSpPr>
            <a:spLocks noGrp="1"/>
          </p:cNvSpPr>
          <p:nvPr>
            <p:ph type="dt" sz="half" idx="10"/>
          </p:nvPr>
        </p:nvSpPr>
        <p:spPr/>
        <p:txBody>
          <a:bodyPr/>
          <a:lstStyle>
            <a:lvl1pPr>
              <a:defRPr/>
            </a:lvl1pPr>
          </a:lstStyle>
          <a:p>
            <a:pPr>
              <a:defRPr/>
            </a:pPr>
            <a:fld id="{804A35CB-E515-46E5-B644-A9C254E8CA46}" type="datetimeFigureOut">
              <a:rPr lang="it-IT">
                <a:solidFill>
                  <a:prstClr val="black">
                    <a:tint val="75000"/>
                  </a:prstClr>
                </a:solidFill>
              </a:rPr>
              <a:pPr>
                <a:defRPr/>
              </a:pPr>
              <a:t>16/10/2012</a:t>
            </a:fld>
            <a:endParaRPr lang="it-IT">
              <a:solidFill>
                <a:prstClr val="black">
                  <a:tint val="75000"/>
                </a:prstClr>
              </a:solidFill>
            </a:endParaRPr>
          </a:p>
        </p:txBody>
      </p:sp>
      <p:sp>
        <p:nvSpPr>
          <p:cNvPr id="6"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7" name="Segnaposto numero diapositiva 5"/>
          <p:cNvSpPr>
            <a:spLocks noGrp="1"/>
          </p:cNvSpPr>
          <p:nvPr>
            <p:ph type="sldNum" sz="quarter" idx="12"/>
          </p:nvPr>
        </p:nvSpPr>
        <p:spPr/>
        <p:txBody>
          <a:bodyPr/>
          <a:lstStyle>
            <a:lvl1pPr>
              <a:defRPr/>
            </a:lvl1pPr>
          </a:lstStyle>
          <a:p>
            <a:pPr>
              <a:defRPr/>
            </a:pPr>
            <a:fld id="{35E624C7-EF3B-4CFB-AB3F-FC1E3F91B8CD}" type="slidenum">
              <a:rPr lang="it-IT">
                <a:solidFill>
                  <a:prstClr val="black">
                    <a:tint val="75000"/>
                  </a:prstClr>
                </a:solidFill>
              </a:rPr>
              <a:pPr>
                <a:defRPr/>
              </a:pPr>
              <a:t>‹N›</a:t>
            </a:fld>
            <a:endParaRPr lang="it-IT">
              <a:solidFill>
                <a:prstClr val="black">
                  <a:tint val="75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fld id="{58DB9B0E-FBA7-48E5-9056-B583D1284759}" type="datetimeFigureOut">
              <a:rPr lang="it-IT">
                <a:solidFill>
                  <a:prstClr val="black">
                    <a:tint val="75000"/>
                  </a:prstClr>
                </a:solidFill>
              </a:rPr>
              <a:pPr>
                <a:defRPr/>
              </a:pPr>
              <a:t>16/10/2012</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lvl1pPr>
              <a:defRPr/>
            </a:lvl1pPr>
          </a:lstStyle>
          <a:p>
            <a:pPr>
              <a:defRPr/>
            </a:pPr>
            <a:fld id="{ACB665FA-BF0A-4FA7-B64C-8C8CF46822F8}" type="slidenum">
              <a:rPr lang="it-IT">
                <a:solidFill>
                  <a:prstClr val="black">
                    <a:tint val="75000"/>
                  </a:prstClr>
                </a:solidFill>
              </a:rPr>
              <a:pPr>
                <a:defRPr/>
              </a:pPr>
              <a:t>‹N›</a:t>
            </a:fld>
            <a:endParaRPr lang="it-IT">
              <a:solidFill>
                <a:prstClr val="black">
                  <a:tint val="75000"/>
                </a:prst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fld id="{4E3EB381-1764-4036-810C-743260AF5C10}" type="datetimeFigureOut">
              <a:rPr lang="it-IT">
                <a:solidFill>
                  <a:prstClr val="black">
                    <a:tint val="75000"/>
                  </a:prstClr>
                </a:solidFill>
              </a:rPr>
              <a:pPr>
                <a:defRPr/>
              </a:pPr>
              <a:t>16/10/2012</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lvl1pPr>
              <a:defRPr/>
            </a:lvl1pPr>
          </a:lstStyle>
          <a:p>
            <a:pPr>
              <a:defRPr/>
            </a:pPr>
            <a:fld id="{509C20DE-C5B7-4EDC-9CD0-A8583DA5246E}" type="slidenum">
              <a:rPr lang="it-IT">
                <a:solidFill>
                  <a:prstClr val="black">
                    <a:tint val="75000"/>
                  </a:prstClr>
                </a:solidFill>
              </a:rPr>
              <a:pPr>
                <a:defRPr/>
              </a:pPr>
              <a:t>‹N›</a:t>
            </a:fld>
            <a:endParaRPr lang="it-IT">
              <a:solidFill>
                <a:prstClr val="black">
                  <a:tint val="75000"/>
                </a:prstClr>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Segnaposto data 2"/>
          <p:cNvSpPr>
            <a:spLocks noGrp="1"/>
          </p:cNvSpPr>
          <p:nvPr>
            <p:ph type="dt" sz="half" idx="10"/>
          </p:nvPr>
        </p:nvSpPr>
        <p:spPr>
          <a:xfrm>
            <a:off x="457200" y="6356350"/>
            <a:ext cx="2133600" cy="365125"/>
          </a:xfrm>
        </p:spPr>
        <p:txBody>
          <a:bodyPr/>
          <a:lstStyle>
            <a:lvl1pPr>
              <a:defRPr smtClean="0"/>
            </a:lvl1pPr>
          </a:lstStyle>
          <a:p>
            <a:pPr>
              <a:defRPr/>
            </a:pPr>
            <a:fld id="{1BCABD17-5157-426C-AA21-28B098794C05}" type="datetimeFigureOut">
              <a:rPr lang="it-IT">
                <a:solidFill>
                  <a:prstClr val="black">
                    <a:tint val="75000"/>
                  </a:prstClr>
                </a:solidFill>
              </a:rPr>
              <a:pPr>
                <a:defRPr/>
              </a:pPr>
              <a:t>16/10/2012</a:t>
            </a:fld>
            <a:endParaRPr lang="it-IT">
              <a:solidFill>
                <a:prstClr val="black">
                  <a:tint val="75000"/>
                </a:prstClr>
              </a:solidFill>
            </a:endParaRPr>
          </a:p>
        </p:txBody>
      </p:sp>
      <p:sp>
        <p:nvSpPr>
          <p:cNvPr id="4" name="Segnaposto piè di pagina 3"/>
          <p:cNvSpPr>
            <a:spLocks noGrp="1"/>
          </p:cNvSpPr>
          <p:nvPr>
            <p:ph type="ftr" sz="quarter" idx="11"/>
          </p:nvPr>
        </p:nvSpPr>
        <p:spPr>
          <a:xfrm>
            <a:off x="3124200" y="6356350"/>
            <a:ext cx="2895600" cy="365125"/>
          </a:xfrm>
        </p:spPr>
        <p:txBody>
          <a:bodyPr/>
          <a:lstStyle>
            <a:lvl1pPr>
              <a:defRPr/>
            </a:lvl1pPr>
          </a:lstStyle>
          <a:p>
            <a:pPr>
              <a:defRPr/>
            </a:pPr>
            <a:endParaRPr lang="it-IT">
              <a:solidFill>
                <a:prstClr val="black">
                  <a:tint val="75000"/>
                </a:prstClr>
              </a:solidFill>
            </a:endParaRPr>
          </a:p>
        </p:txBody>
      </p:sp>
      <p:sp>
        <p:nvSpPr>
          <p:cNvPr id="5" name="Segnaposto numero diapositiva 4"/>
          <p:cNvSpPr>
            <a:spLocks noGrp="1"/>
          </p:cNvSpPr>
          <p:nvPr>
            <p:ph type="sldNum" sz="quarter" idx="12"/>
          </p:nvPr>
        </p:nvSpPr>
        <p:spPr>
          <a:xfrm>
            <a:off x="6553200" y="6356350"/>
            <a:ext cx="2133600" cy="365125"/>
          </a:xfrm>
        </p:spPr>
        <p:txBody>
          <a:bodyPr/>
          <a:lstStyle>
            <a:lvl1pPr>
              <a:defRPr smtClean="0"/>
            </a:lvl1pPr>
          </a:lstStyle>
          <a:p>
            <a:pPr>
              <a:defRPr/>
            </a:pPr>
            <a:fld id="{C1E89468-EE4E-485A-9DF5-EFF59354E2B5}" type="slidenum">
              <a:rPr lang="it-IT">
                <a:solidFill>
                  <a:prstClr val="black">
                    <a:tint val="75000"/>
                  </a:prstClr>
                </a:solidFill>
              </a:rPr>
              <a:pPr>
                <a:defRPr/>
              </a:pPr>
              <a:t>‹N›</a:t>
            </a:fld>
            <a:endParaRPr lang="it-IT">
              <a:solidFill>
                <a:prstClr val="black">
                  <a:tint val="75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DC83998C-4F18-49ED-88D0-B361C98AF6AE}" type="slidenum">
              <a:rPr lang="it-IT"/>
              <a:pPr>
                <a:defRPr/>
              </a:pPr>
              <a:t>‹N›</a:t>
            </a:fld>
            <a:endParaRPr lang="it-IT"/>
          </a:p>
        </p:txBody>
      </p:sp>
    </p:spTree>
    <p:extLst>
      <p:ext uri="{BB962C8B-B14F-4D97-AF65-F5344CB8AC3E}">
        <p14:creationId xmlns:p14="http://schemas.microsoft.com/office/powerpoint/2010/main" val="2612511474"/>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3CCE7229-5E0B-49BE-B758-B883D1DF2633}" type="slidenum">
              <a:rPr lang="it-IT"/>
              <a:pPr>
                <a:defRPr/>
              </a:pPr>
              <a:t>‹N›</a:t>
            </a:fld>
            <a:endParaRPr lang="it-IT"/>
          </a:p>
        </p:txBody>
      </p:sp>
    </p:spTree>
    <p:extLst>
      <p:ext uri="{BB962C8B-B14F-4D97-AF65-F5344CB8AC3E}">
        <p14:creationId xmlns:p14="http://schemas.microsoft.com/office/powerpoint/2010/main" val="3544735606"/>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CA524E10-898C-4B4F-8BB0-9EDBAE9F5F33}" type="slidenum">
              <a:rPr lang="it-IT"/>
              <a:pPr>
                <a:defRPr/>
              </a:pPr>
              <a:t>‹N›</a:t>
            </a:fld>
            <a:endParaRPr lang="it-IT"/>
          </a:p>
        </p:txBody>
      </p:sp>
    </p:spTree>
    <p:extLst>
      <p:ext uri="{BB962C8B-B14F-4D97-AF65-F5344CB8AC3E}">
        <p14:creationId xmlns:p14="http://schemas.microsoft.com/office/powerpoint/2010/main" val="777664605"/>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2C4AAED1-F51C-4402-B825-586A1E0146E9}" type="slidenum">
              <a:rPr lang="it-IT"/>
              <a:pPr>
                <a:defRPr/>
              </a:pPr>
              <a:t>‹N›</a:t>
            </a:fld>
            <a:endParaRPr lang="it-IT"/>
          </a:p>
        </p:txBody>
      </p:sp>
    </p:spTree>
    <p:extLst>
      <p:ext uri="{BB962C8B-B14F-4D97-AF65-F5344CB8AC3E}">
        <p14:creationId xmlns:p14="http://schemas.microsoft.com/office/powerpoint/2010/main" val="4148242430"/>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4DAC0473-69F9-468E-9FBF-F0FB57670A1D}" type="slidenum">
              <a:rPr lang="it-IT"/>
              <a:pPr>
                <a:defRPr/>
              </a:pPr>
              <a:t>‹N›</a:t>
            </a:fld>
            <a:endParaRPr lang="it-IT"/>
          </a:p>
        </p:txBody>
      </p:sp>
    </p:spTree>
    <p:extLst>
      <p:ext uri="{BB962C8B-B14F-4D97-AF65-F5344CB8AC3E}">
        <p14:creationId xmlns:p14="http://schemas.microsoft.com/office/powerpoint/2010/main" val="48336308"/>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8092217F-6531-49B4-BDDC-C3F6B526FC79}" type="slidenum">
              <a:rPr lang="it-IT"/>
              <a:pPr>
                <a:defRPr/>
              </a:pPr>
              <a:t>‹N›</a:t>
            </a:fld>
            <a:endParaRPr lang="it-IT"/>
          </a:p>
        </p:txBody>
      </p:sp>
    </p:spTree>
    <p:extLst>
      <p:ext uri="{BB962C8B-B14F-4D97-AF65-F5344CB8AC3E}">
        <p14:creationId xmlns:p14="http://schemas.microsoft.com/office/powerpoint/2010/main" val="2822210886"/>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0C0578E6-C93F-4B06-9211-B368BC31D8AF}" type="slidenum">
              <a:rPr lang="it-IT"/>
              <a:pPr>
                <a:defRPr/>
              </a:pPr>
              <a:t>‹N›</a:t>
            </a:fld>
            <a:endParaRPr lang="it-IT"/>
          </a:p>
        </p:txBody>
      </p:sp>
    </p:spTree>
    <p:extLst>
      <p:ext uri="{BB962C8B-B14F-4D97-AF65-F5344CB8AC3E}">
        <p14:creationId xmlns:p14="http://schemas.microsoft.com/office/powerpoint/2010/main" val="4060354633"/>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AC38F7AA-1894-49B0-BE3D-B30D97727914}" type="slidenum">
              <a:rPr lang="it-IT"/>
              <a:pPr>
                <a:defRPr/>
              </a:pPr>
              <a:t>‹N›</a:t>
            </a:fld>
            <a:endParaRPr lang="it-IT"/>
          </a:p>
        </p:txBody>
      </p:sp>
    </p:spTree>
    <p:extLst>
      <p:ext uri="{BB962C8B-B14F-4D97-AF65-F5344CB8AC3E}">
        <p14:creationId xmlns:p14="http://schemas.microsoft.com/office/powerpoint/2010/main" val="2082915132"/>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16CC11E8-1FAE-48CF-B274-6027B92298E8}" type="slidenum">
              <a:rPr lang="it-IT"/>
              <a:pPr>
                <a:defRPr/>
              </a:pPr>
              <a:t>‹N›</a:t>
            </a:fld>
            <a:endParaRPr lang="it-IT"/>
          </a:p>
        </p:txBody>
      </p:sp>
    </p:spTree>
    <p:extLst>
      <p:ext uri="{BB962C8B-B14F-4D97-AF65-F5344CB8AC3E}">
        <p14:creationId xmlns:p14="http://schemas.microsoft.com/office/powerpoint/2010/main" val="1420649965"/>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E4FEF9A3-B0AB-4614-B011-A9A5F53D0C60}" type="slidenum">
              <a:rPr lang="it-IT"/>
              <a:pPr>
                <a:defRPr/>
              </a:pPr>
              <a:t>‹N›</a:t>
            </a:fld>
            <a:endParaRPr lang="it-IT"/>
          </a:p>
        </p:txBody>
      </p:sp>
    </p:spTree>
    <p:extLst>
      <p:ext uri="{BB962C8B-B14F-4D97-AF65-F5344CB8AC3E}">
        <p14:creationId xmlns:p14="http://schemas.microsoft.com/office/powerpoint/2010/main" val="828980489"/>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4C5D2F26-CBF6-4ADE-9544-1E4EC669CFF2}" type="slidenum">
              <a:rPr lang="it-IT"/>
              <a:pPr>
                <a:defRPr/>
              </a:pPr>
              <a:t>‹N›</a:t>
            </a:fld>
            <a:endParaRPr lang="it-IT"/>
          </a:p>
        </p:txBody>
      </p:sp>
    </p:spTree>
    <p:extLst>
      <p:ext uri="{BB962C8B-B14F-4D97-AF65-F5344CB8AC3E}">
        <p14:creationId xmlns:p14="http://schemas.microsoft.com/office/powerpoint/2010/main" val="1110361723"/>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image" Target="../media/image3.jpeg"/><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8196"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400" b="0" i="0">
                <a:solidFill>
                  <a:schemeClr val="tx1"/>
                </a:solidFill>
                <a:latin typeface="+mn-lt"/>
              </a:defRPr>
            </a:lvl1pPr>
          </a:lstStyle>
          <a:p>
            <a:pPr>
              <a:defRPr/>
            </a:pPr>
            <a:endParaRPr lang="it-IT"/>
          </a:p>
        </p:txBody>
      </p:sp>
      <p:sp>
        <p:nvSpPr>
          <p:cNvPr id="819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i="0">
                <a:solidFill>
                  <a:schemeClr val="tx1"/>
                </a:solidFill>
                <a:latin typeface="+mn-lt"/>
              </a:defRPr>
            </a:lvl1pPr>
          </a:lstStyle>
          <a:p>
            <a:pPr>
              <a:defRPr/>
            </a:pPr>
            <a:endParaRPr lang="it-IT"/>
          </a:p>
        </p:txBody>
      </p:sp>
      <p:sp>
        <p:nvSpPr>
          <p:cNvPr id="8198"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i="0">
                <a:solidFill>
                  <a:schemeClr val="tx1"/>
                </a:solidFill>
                <a:latin typeface="+mn-lt"/>
              </a:defRPr>
            </a:lvl1pPr>
          </a:lstStyle>
          <a:p>
            <a:pPr>
              <a:defRPr/>
            </a:pPr>
            <a:fld id="{6041A597-D428-4D2F-8F6E-6A7CA38AF19D}"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Lst>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6" name="Segnaposto tito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1027" name="Segnaposto tes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996F40A7-FFA3-4C37-95D9-918765AC414B}" type="datetimeFigureOut">
              <a:rPr lang="it-IT" b="0" i="0">
                <a:solidFill>
                  <a:prstClr val="black">
                    <a:tint val="75000"/>
                  </a:prstClr>
                </a:solidFill>
              </a:rPr>
              <a:pPr>
                <a:defRPr/>
              </a:pPr>
              <a:t>16/10/2012</a:t>
            </a:fld>
            <a:endParaRPr lang="it-IT" b="0" i="0">
              <a:solidFill>
                <a:prstClr val="black">
                  <a:tint val="75000"/>
                </a:prstClr>
              </a:solidFill>
            </a:endParaRPr>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it-IT" b="0" i="0">
              <a:solidFill>
                <a:prstClr val="black">
                  <a:tint val="75000"/>
                </a:prstClr>
              </a:solidFill>
            </a:endParaRPr>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20CFCE98-17DE-42A0-A9D6-174E903AD623}" type="slidenum">
              <a:rPr lang="it-IT" b="0" i="0">
                <a:solidFill>
                  <a:prstClr val="black">
                    <a:tint val="75000"/>
                  </a:prstClr>
                </a:solidFill>
              </a:rPr>
              <a:pPr>
                <a:defRPr/>
              </a:pPr>
              <a:t>‹N›</a:t>
            </a:fld>
            <a:endParaRPr lang="it-IT" b="0" i="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3075"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8196"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lnSpc>
                <a:spcPct val="100000"/>
              </a:lnSpc>
              <a:spcBef>
                <a:spcPct val="0"/>
              </a:spcBef>
              <a:defRPr sz="1400" b="0" i="0">
                <a:solidFill>
                  <a:srgbClr val="000000"/>
                </a:solidFill>
                <a:latin typeface="+mn-lt"/>
              </a:defRPr>
            </a:lvl1pPr>
          </a:lstStyle>
          <a:p>
            <a:pPr>
              <a:defRPr/>
            </a:pPr>
            <a:endParaRPr lang="it-IT"/>
          </a:p>
        </p:txBody>
      </p:sp>
      <p:sp>
        <p:nvSpPr>
          <p:cNvPr id="819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lnSpc>
                <a:spcPct val="100000"/>
              </a:lnSpc>
              <a:spcBef>
                <a:spcPct val="0"/>
              </a:spcBef>
              <a:defRPr sz="1400" b="0" i="0">
                <a:solidFill>
                  <a:srgbClr val="000000"/>
                </a:solidFill>
                <a:latin typeface="+mn-lt"/>
              </a:defRPr>
            </a:lvl1pPr>
          </a:lstStyle>
          <a:p>
            <a:pPr>
              <a:defRPr/>
            </a:pPr>
            <a:endParaRPr lang="it-IT"/>
          </a:p>
        </p:txBody>
      </p:sp>
      <p:sp>
        <p:nvSpPr>
          <p:cNvPr id="8198"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lnSpc>
                <a:spcPct val="100000"/>
              </a:lnSpc>
              <a:spcBef>
                <a:spcPct val="0"/>
              </a:spcBef>
              <a:defRPr sz="1400" b="0" i="0">
                <a:solidFill>
                  <a:srgbClr val="000000"/>
                </a:solidFill>
                <a:latin typeface="+mn-lt"/>
              </a:defRPr>
            </a:lvl1pPr>
          </a:lstStyle>
          <a:p>
            <a:pPr>
              <a:defRPr/>
            </a:pPr>
            <a:fld id="{02F78BC4-D271-4A5A-B533-38A6887F2CBE}" type="slidenum">
              <a:rPr lang="it-IT"/>
              <a:pPr>
                <a:defRPr/>
              </a:pPr>
              <a:t>‹N›</a:t>
            </a:fld>
            <a:endParaRPr lang="it-IT"/>
          </a:p>
        </p:txBody>
      </p:sp>
    </p:spTree>
    <p:extLst>
      <p:ext uri="{BB962C8B-B14F-4D97-AF65-F5344CB8AC3E}">
        <p14:creationId xmlns:p14="http://schemas.microsoft.com/office/powerpoint/2010/main" val="248753269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www.arpa.emr.it/moniter/index.asp"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www.arpa.emr.it/moniter/index.asp"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 Id="rId9"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8" Type="http://schemas.openxmlformats.org/officeDocument/2006/relationships/image" Target="../media/image35.jpeg"/><Relationship Id="rId13" Type="http://schemas.openxmlformats.org/officeDocument/2006/relationships/image" Target="../media/image40.emf"/><Relationship Id="rId3" Type="http://schemas.openxmlformats.org/officeDocument/2006/relationships/image" Target="../media/image30.jpeg"/><Relationship Id="rId7" Type="http://schemas.openxmlformats.org/officeDocument/2006/relationships/image" Target="../media/image34.jpeg"/><Relationship Id="rId12" Type="http://schemas.openxmlformats.org/officeDocument/2006/relationships/image" Target="../media/image39.jpeg"/><Relationship Id="rId2" Type="http://schemas.openxmlformats.org/officeDocument/2006/relationships/image" Target="../media/image29.jpeg"/><Relationship Id="rId1" Type="http://schemas.openxmlformats.org/officeDocument/2006/relationships/slideLayout" Target="../slideLayouts/slideLayout33.xml"/><Relationship Id="rId6" Type="http://schemas.openxmlformats.org/officeDocument/2006/relationships/image" Target="../media/image33.jpeg"/><Relationship Id="rId11" Type="http://schemas.openxmlformats.org/officeDocument/2006/relationships/image" Target="../media/image38.jpeg"/><Relationship Id="rId5" Type="http://schemas.openxmlformats.org/officeDocument/2006/relationships/image" Target="../media/image32.jpeg"/><Relationship Id="rId10" Type="http://schemas.openxmlformats.org/officeDocument/2006/relationships/image" Target="../media/image37.jpeg"/><Relationship Id="rId4" Type="http://schemas.openxmlformats.org/officeDocument/2006/relationships/image" Target="../media/image31.jpeg"/><Relationship Id="rId9" Type="http://schemas.openxmlformats.org/officeDocument/2006/relationships/image" Target="../media/image36.jpeg"/></Relationships>
</file>

<file path=ppt/slides/_rels/slide1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image" Target="../media/image50.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1.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www.arpa.emr.it/moniter/" TargetMode="Externa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www.epiprev.it/lettera/moniter-discussioni-intorno-un-comunicato-stampa"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endParaRPr lang="it-IT"/>
          </a:p>
        </p:txBody>
      </p:sp>
      <p:sp>
        <p:nvSpPr>
          <p:cNvPr id="3" name="Sottotitolo 2"/>
          <p:cNvSpPr>
            <a:spLocks noGrp="1"/>
          </p:cNvSpPr>
          <p:nvPr>
            <p:ph type="subTitle" idx="1"/>
          </p:nvPr>
        </p:nvSpPr>
        <p:spPr/>
        <p:txBody>
          <a:bodyPr/>
          <a:lstStyle/>
          <a:p>
            <a:endParaRPr lang="it-IT"/>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5272"/>
            <a:ext cx="9143999" cy="6552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71646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050" name="Rectangle 3"/>
          <p:cNvSpPr txBox="1">
            <a:spLocks noChangeArrowheads="1"/>
          </p:cNvSpPr>
          <p:nvPr/>
        </p:nvSpPr>
        <p:spPr bwMode="auto">
          <a:xfrm>
            <a:off x="549273" y="2276872"/>
            <a:ext cx="8023225" cy="2564854"/>
          </a:xfrm>
          <a:prstGeom prst="rect">
            <a:avLst/>
          </a:prstGeom>
          <a:noFill/>
          <a:ln w="9525">
            <a:noFill/>
            <a:miter lim="800000"/>
            <a:headEnd/>
            <a:tailEnd/>
          </a:ln>
        </p:spPr>
        <p:txBody>
          <a:bodyPr/>
          <a:lstStyle/>
          <a:p>
            <a:pPr algn="ctr"/>
            <a:r>
              <a:rPr lang="en-US" sz="3200" i="0" dirty="0" smtClean="0">
                <a:solidFill>
                  <a:srgbClr val="FFC000"/>
                </a:solidFill>
                <a:latin typeface="Verdana" pitchFamily="34" charset="0"/>
              </a:rPr>
              <a:t>Health effects from waste contaminated sites: </a:t>
            </a:r>
            <a:r>
              <a:rPr lang="en-US" sz="3200" i="0" dirty="0">
                <a:solidFill>
                  <a:srgbClr val="FFC000"/>
                </a:solidFill>
                <a:latin typeface="Verdana" pitchFamily="34" charset="0"/>
              </a:rPr>
              <a:t>epidemiology, policy makers, economical interests and population worries. </a:t>
            </a:r>
            <a:endParaRPr lang="en-US" sz="3200" i="0" dirty="0" smtClean="0">
              <a:solidFill>
                <a:srgbClr val="FFC000"/>
              </a:solidFill>
              <a:latin typeface="Verdana" pitchFamily="34" charset="0"/>
            </a:endParaRPr>
          </a:p>
        </p:txBody>
      </p:sp>
      <p:sp>
        <p:nvSpPr>
          <p:cNvPr id="2051" name="Rectangle 3"/>
          <p:cNvSpPr txBox="1">
            <a:spLocks noChangeArrowheads="1"/>
          </p:cNvSpPr>
          <p:nvPr/>
        </p:nvSpPr>
        <p:spPr bwMode="auto">
          <a:xfrm>
            <a:off x="571500" y="4985792"/>
            <a:ext cx="8001000" cy="1539552"/>
          </a:xfrm>
          <a:prstGeom prst="rect">
            <a:avLst/>
          </a:prstGeom>
          <a:noFill/>
          <a:ln w="9525">
            <a:noFill/>
            <a:miter lim="800000"/>
            <a:headEnd/>
            <a:tailEnd/>
          </a:ln>
        </p:spPr>
        <p:txBody>
          <a:bodyPr/>
          <a:lstStyle/>
          <a:p>
            <a:pPr algn="ctr"/>
            <a:r>
              <a:rPr lang="it-IT" i="0" dirty="0" smtClean="0">
                <a:latin typeface="Verdana" pitchFamily="34" charset="0"/>
              </a:rPr>
              <a:t>Carla Ancona e Francesco </a:t>
            </a:r>
            <a:r>
              <a:rPr lang="it-IT" i="0" dirty="0" err="1" smtClean="0">
                <a:latin typeface="Verdana" pitchFamily="34" charset="0"/>
              </a:rPr>
              <a:t>Forastiere</a:t>
            </a:r>
            <a:endParaRPr lang="it-IT" i="0" dirty="0" smtClean="0">
              <a:latin typeface="Verdana" pitchFamily="34" charset="0"/>
            </a:endParaRPr>
          </a:p>
          <a:p>
            <a:pPr algn="ctr"/>
            <a:endParaRPr lang="it-IT" i="0" dirty="0">
              <a:latin typeface="Verdana" pitchFamily="34" charset="0"/>
            </a:endParaRPr>
          </a:p>
          <a:p>
            <a:pPr algn="ctr"/>
            <a:r>
              <a:rPr lang="it-IT" sz="1800" b="0" dirty="0" err="1" smtClean="0">
                <a:latin typeface="Verdana" pitchFamily="34" charset="0"/>
              </a:rPr>
              <a:t>Occupational</a:t>
            </a:r>
            <a:r>
              <a:rPr lang="it-IT" sz="1800" b="0" dirty="0" smtClean="0">
                <a:latin typeface="Verdana" pitchFamily="34" charset="0"/>
              </a:rPr>
              <a:t> and </a:t>
            </a:r>
            <a:r>
              <a:rPr lang="it-IT" sz="1800" b="0" dirty="0" err="1" smtClean="0">
                <a:latin typeface="Verdana" pitchFamily="34" charset="0"/>
              </a:rPr>
              <a:t>etiological</a:t>
            </a:r>
            <a:r>
              <a:rPr lang="it-IT" sz="1800" b="0" dirty="0" smtClean="0">
                <a:latin typeface="Verdana" pitchFamily="34" charset="0"/>
              </a:rPr>
              <a:t> </a:t>
            </a:r>
            <a:r>
              <a:rPr lang="it-IT" sz="1800" b="0" dirty="0" err="1" smtClean="0">
                <a:latin typeface="Verdana" pitchFamily="34" charset="0"/>
              </a:rPr>
              <a:t>epidemiology</a:t>
            </a:r>
            <a:r>
              <a:rPr lang="it-IT" sz="1800" b="0" dirty="0" smtClean="0">
                <a:latin typeface="Verdana" pitchFamily="34" charset="0"/>
              </a:rPr>
              <a:t> </a:t>
            </a:r>
            <a:r>
              <a:rPr lang="it-IT" sz="1800" b="0" dirty="0" err="1" smtClean="0">
                <a:latin typeface="Verdana" pitchFamily="34" charset="0"/>
              </a:rPr>
              <a:t>unit</a:t>
            </a:r>
            <a:endParaRPr lang="it-IT" sz="1800" b="0" dirty="0" smtClean="0">
              <a:latin typeface="Verdana" pitchFamily="34" charset="0"/>
            </a:endParaRPr>
          </a:p>
          <a:p>
            <a:pPr algn="ctr"/>
            <a:endParaRPr lang="it-IT" sz="1800" b="0" dirty="0" smtClean="0">
              <a:latin typeface="Verdana" pitchFamily="34" charset="0"/>
            </a:endParaRPr>
          </a:p>
          <a:p>
            <a:pPr algn="ctr"/>
            <a:endParaRPr lang="it-IT" b="0" i="0" dirty="0" smtClean="0">
              <a:latin typeface="Verdana" pitchFamily="34" charset="0"/>
            </a:endParaRPr>
          </a:p>
          <a:p>
            <a:pPr algn="ctr"/>
            <a:endParaRPr lang="it-IT" b="0" i="0" dirty="0">
              <a:latin typeface="Verdana" pitchFamily="34"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8" name="AutoShape 2" descr="data:image/jpeg;base64,/9j/4AAQSkZJRgABAQAAAQABAAD/2wBDAAkGBwgHBgkIBwgKCgkLDRYPDQwMDRsUFRAWIB0iIiAdHx8kKDQsJCYxJx8fLT0tMTU3Ojo6Iys/RD84QzQ5Ojf/2wBDAQoKCg0MDRoPDxo3JR8lNzc3Nzc3Nzc3Nzc3Nzc3Nzc3Nzc3Nzc3Nzc3Nzc3Nzc3Nzc3Nzc3Nzc3Nzc3Nzc3Nzf/wAARCACEAMUDASIAAhEBAxEB/8QAHAAAAAcBAQAAAAAAAAAAAAAAAAIDBAUGBwEI/8QAPBAAAgEDAwIEBAQEBAUFAAAAAQIDAAQRBRIhMUEGEyJRYXGBkQcUMqEVI7HBQlLR4QgkM4LwcqKywvH/xAAaAQACAwEBAAAAAAAAAAAAAAACAwABBAUG/8QAKREAAgIBBAEEAgEFAAAAAAAAAAECEQMEEiExQRMiUWEUgTIFQnGx8P/aAAwDAQACEQMRAD8AxwKaNijd67W4z2FWjVzpXCwqyAY4ou6gTnAB5PQU9stC1bUCPymn3LqxGH8sheT1yeMULlFdsKKbGW+uh6mbzwZrlnpb6jLAjxRsVlSJ90kZBwcqPY9cZxkdqr4bkKDknoB3qlki+mW4NCxkwOf2rhk+P3qR0nQdRv8AUbS3NjcKk0igvJE6ptzySccDGea2FPC2gWrpJ/ALJIXV9quhmy3rwMnOcbQTj3PtyvJqYw4DjjcjCwXc4QFj7Lya7IJI1VpEdFcZUupAYe4963y002GC8S2ttMtIEil/5l4bQoQm5SuMdeCc4zzzS6Wl0uFQDzIg4JS3j9fK46jA4ZgPnycis71vPQ1YPs88sxDbTkH2xzRWcr+rI+Yr0heWt7ZWlzJDvjyGkjbyoyUXGNgz1I469f2qbsYxLGss4dgihdjqmS2Bknj5HFV+b9E9D7PKu99oO1sHocdaHnn3Feqpdw8oRxbgwZWXYmC+0nJ74z7YpA2azxpEYraRid0heBMFTjgDHxNV+b9F+h9nl3zz/nFGEr9dwPyr0xf6TZXLSo2kWUpyCEeBdpU7sfXjp8PjUZfeENBvBNJfaJYt5cI3GMNGxOOehBAA6VPzlfKJ+O/k8+CY0dZs+/1rabn8MfC80LNDbXNuoj3NJBdFiOOwbOaqnin8OLDSLWe4tdYuV8iB5nSe33DAxgbxgAkkADnJJ9jTY63HJ0BLTySKIkpNKhjimEbmncbZFbIyTM7VCoJ98UbcffNJ0KIEU3E+9CuChUK5G+aBOAc8Y96dWOn3Wo3QtrGLzZSC2OygdWJ7Ae9aDoHhG3smiaNPz17u3GZ1wqYGfQp+Ixk+5PHGc2TNGC5HQxOZRdO0HUNR9UcJiiIyZp8ouPh3P0q1WfgnToEV724mvWOfREPKQ4IyAeWPXIPANXb+F4lWWWYvIQhdVwxQ5B5PTOSD0x96WEduZ0ktFUlVYqcb+MKc8HHcDrXPyaucujZHBGK5KxDoVtb3At7DTYYmjjDiWOMNJy23IaTjgc9TVlmspXkhivArRTAGRA2V4U9iOM/btXdanmsbeW48pZVhBYmSTaDgqMHb2PJ7cYpxoUrXumafcyKN08SO6qMh0IzjJ69+etIc5SVtjEoroUjt4kikjBEkLrnyeCrHHsoyc4Hem+n+E9Ltk3xWhiReTGsezcQD1xyTUxBayPIzSTyFtjfrGevfHfHSoO20a7Xx9FqMaP8Aw2GzMRO8gO+MA7fh71IN9WVN/RNWcTQQwFg7RoiuoYk7VLZzj2H3p3O835iFoxE8iZYAKcMuOSG7HJ6GpKMELl0AGwHJYAUCitIuSowjE4yfarrkGyoah4t0zStSWwneZb2+2+UpgJDFgAA3YdQOM4p9a3bzXDeXbyok0rjcQm6MqFO5+eV6gAc8j44JrXgzTtX8QabqNzdTR3FlIs0KRgbGKkMQ2R8B3FSs8ckNysqIhWV5AMLkrxyf2qNKk0Um/I21C9k/hsxDs4G6NsIAcj/GDg+njp+9dv8AUP4TY3FxcykQw3IUmOMMSpA4I+/Py+NJ3UMr6c+G2mQf4k3YJI+mOaeaxo9trWlzWWouwiZwzGFthJHxHNRIuwWE0epwQXkUzGC4YtbhowpQbTnNLW/nSojlxjaUkAXGWxwwOeB14+VDRrK206ws7CzfMMG4IHOW6HqSeaWjSNo0xIo2jLFfl3qmvgJP5ELZZNqGXa7bwJTtxn9XKjPTOP39qb/xGCSea1VoDcK/KeZyI+MsR14P9Kc2qEyzhJGYo65O3jnNV7QfCbaT4y1LXG1AyJeq2+B7cLgkg8Nu7Y9qFJPsuya3kLEgiIKuiZGMYKfqx2GT+1NNRtLW+S5ju1YRsnkuXXuGGDgdRkipVoXeGNwBjapwBnPt/b3omE8xRKm5ZVZenXp/pQ8oKzy7rmntpWtXtk4x5MzKoxjK54/akom461dvxg002+sx3yIQsxdHJHcHI+4J+1UWJq7Onyb4JnPzRqQ7Wu0VDRwK1CAwoV0ChVkLz+HVik8D7CEaRyZn3YwqkbR8uvHxrR5reeIWiWsSiOaURuzP+gHJJHdjx3I9+cVUPw0to5NHlgKktJcNuGMhiACB9v61o5vbfyiAWkMg2IIMHa3II38KOTjrXHnzJ2dFLbFUMb3S1ktHjKoZSjiNMYAyuM8cdqjtM05bBLWzYblt7RYiI19LcYJx9O9F1fxK8Rmi8mKKWNyFBzMcdOQMAH5E1XNS1241CMhkkZVKqS8oUZHI9KgEYz/mrNL6GL7LddRW7rOkkHmQSpgrIOMFvbvnBrv5u2jjiVTFAqR9FYE4A6AcfH7VSItR1PUS0SRxyPHkMphLtxzn1ZpO1/jF5OkMVxPukBKeSSoYDrjGBjj5UNJdkcky+2eqwXNqk+6aNJEP8uSErIozjkEHn4UQ6vYxu/MzADKjOwNwT3xiqPPpN5HeOl2GLwjMpc7iuemck9TijazBHaeRDfTojzg+VECAzjudvtx7UaSugG3Rdb3xAGsrqOx2R3wT+ULq4DKCBxu2MTiuxeKbO3hhS68uS6MO2R4o32ljjOAV9wcfSq5b6YtpFcz6jNDFa2YH5m5l/SCQDhcZJPIpHS4bDxCtxcaRI00dupOQGUOcgYAYZzk96KL5FystbeMYS5zaqQOmTj296SPiyIhFSBozHvAIxnk5z168fvVN8TeJNF8P6idMuIJJ7uMDzTHH6YywBxknJ4I6VIpYw2WmLql4qRW+JJp2kBJjRccAZyS3YUVOrJz0SWnazqUcV5DeXVzqHnyb4zKijyV/yjDcjOBVxsf4hf2CSK8Fu0gLbGjJK84/zVkeleKdO1ua50+xt7nzWjZkMoCsQvJI2ng45q9a/wCLNL8B6Vp0WpfmZbiaIFI7f1E4A3HcTgDJ+tXtbfKJdFiW3vo5Il8yBpIyeoYA5BFR2oQ+ILqCBLG/tbORJFaRhFv3pzlcMcDOOtF8K+IdK8ZWC3envJmGYCWKbiSNsd+eQQevzqJ1b8SvD+ka0+l3U11FNGQsjrGTHHkZ5I5PB7CgqS6QdotEck6ySOYIz5hUbRLnHBPt8aAklRzvgyOo2sGzk47CuMoR5L2S5YW4gDFw/p4yd32qraH+Iug6zfrZWbz72woZ02jk8cHnGe/yoOWtwSpOiwXl3d2+kubHT5Lq6hjGyFpFRXI4I3EjHzri3Zea1lvEktgYCZVIyI3JT05HXnIyKUlurfTreAarqMEElw7RxNcMq7zuOFHuaaeK5J5rJYY4oJVmcRyhyw9O1jxg9cgD61TaVJ+S1y+CA/EbR4Na0qYys8Q3IdwXJUhgM/bNYRqdomn6rd2UU3nLbzNH5hXaSRweM++ftXoiHTfylmJLdbldsWVEU5UuAM+/sO9ZF+LVykni38rFK8i20CB/MjUMHYBj6hy3G3r05FadFluTiuhWojwmVNDSy0jDyacqvFddGFnRQo2AKFEUax4bhbTdO/J24SW4k/myMozjOMDHfAIznjrxVngsrmS2laZiJIXUgk9FHzpt4G0lI7Vbq4ly0keM9wvHHy4FXkNbeQGMYBK9WHUjpk/SvNLJOUpUzs5NsKVFNi0KG51FrrZ5yMvPUEnOc8UJtFXSjcT/AJcSROm5vMHTjntVkttRgR1jLw+aBk+oHueBjvTLXb2DUbK5t1ne2bBVX8sn69KySxylG93IcMjUv48ENYWLaRpGoajboAwt/MOBuYhULDHI7t39qkLHT1g0ltWEphxaNMGXBYbi0h5II7j96T1GSx1DTJ9OvnkFpcRiOTySu51AGQCSMe3Slbu4tZ9HGkwx3C2ogWBh5sSkxbduM5Jzj5da24tMqcjLkzJe0pH4IaYNT0LVbudiWmvgHcjLHCq5yfmaruo251D8alsBKdiTLCrNlyAsRPfPcmtR0SbTPD9jcW2j2FvbRyTmV4xdEgnYF4IU4OFHA+fektM07RxrZvLfTNOOpK7XP5prmRmJIw3qK56dj78YrXXv3Cdyaqyv/jpGlp4Ot/LcF5tTXJ3EekI56DryB1zXfwDtY5/CV9I+45u9gB4GPSePrVx1N4prqJNRh06eZM3MRl3P5QweQCOoH9aTOp2mkKRFDZKtxIXcwRlSXOGyR3OCBnvjtUi6i4slowr8RLG71Dx1r7WUHmxx3GGKYwoCgc/b71tfjvTre3/Dm9SFFhzaeWrAZxvZSfvTiwtEvTNNF/D47W7yGhGnEMzHOCzliG9QJ6Y5weeal7x9q21ndpbP5kgiRWQgFtuR/TFTc6p+C3t8Hnj8LdOlfx7pEdwAsUwmxkjDgROenORkCrl+OelS6hrGnBJnLRWe1UWIsGYuc8joeBWo3CLpNlJcyraKsLbj5cABGeNo5BJ5xTmItqOnRSywQFJBv8ueP9Ptkc81bnL9lLbfXBnH/D/BLZ6Zq8Fwu2RbtPQw5Hoqi/iT4Z1Cfxbq19EpMEszEFo3AUAAZJxjHFb/AB2rW0yPb29lHjlgg27+CByPnThmnk3K0cBBHKmQnPuMY6UKnL55DqN9cEHtR/AUjRlHYaQcMgwM+Weg7dawTwRpMsHiC1mmaFowwB8qQEg5GMj6V6IitkiE8Jsrf8pMgj8lJPSBzkdMYNRkXhLQbaUT23hizjdQCrQkKQfpihjNqFErmyjf8QqqNL0RgCMz3AJ78Yq7+FrZ5PDOktLKxmktIN5MnmeryznnJz96eX2k2usWMFtrFhNM0YdcpPj9R9RyCPbr1o0Ftb6NDax20Mtrp9ooDb3yscSoQMkknqaDI922vBcbVlF/Ca4nudM1e1nnLC01FwikdA3YHPTOarH436WbbV9L1JQ3l3doI89gydP2b9qv2habpekXN5c6YZBHdyedPEsm/DDOMe2c5+vbgUl4+0d/FHhexjMU1rJEUkx5RlKHbgrgEZ64NBgezPKXhlzV40jA4DzT1OlK6tok2jLbNK5fzt45iZNm1tvOfcjj4U2ibPeu3Caa4MUoi+KFAdKFMsCjV7PXIbZo4I38+NFxuUnHHXgdMcd6nzqxmlS0t0Vm8ncpTGPfuM96p2i6a6WUUrsQqQSSAAAE5VMirDYWKxXCyyO67Y/UQ5GCSBt4+VeUnnUXwei9C1yF/il1dW1xcIW2QMcjPXHwqMjhup9OS+XaAzgENkHG7bx96nbO0t47W4aQ5eSRioViNwzjBA69DSdtZ2rpbacEBlXymkbABIyuf3zSlmbl+y/T9v6GcNvcR2dxqHmxxQeYyQxHLs6hsH96kdNtWurO5d5Ni252elAzE9QFGR0FR2qxY0m102Mev8wqBlHIPUj70v4pVtN0PXhGxSeYStEVblTkgY+lbI6mSi0vmjFk0ac4t/5C2sBnvYY0lRUmYgF3wNwxkn7jipa3EcWq7rCUyW8bvDO4XaCdpJGe49PwovgOzhtfCWiTXUe2SO2LNv65O3n9qbeDGkv9OubiUORNfXDjj/AUfA+mQKOeWUcqjYqGCLxykd0/U00/RLe/1IyXM02BDGz7n24/xM3OOTmoy8Saa9gDFDC9zs3SSbl3SA4PwAC/tRdVB/L6PYv6zFYtIwPXOV61L+G7dZfDkF1KCPKvpJlycYCpItLx55uUr8D8mmjHHFrtjC+mRYvLsZpY7eFgv5jzSFd8noB0znjnvTueR7ix0+e4kuiq2iSAmQqwIZ8dwd2M5PXiozxZZAaXp2xSolvzuKkjgox/tUtrKi38OWqhh5n5CBNx6nJYkfWl4tROWGUr/wCsdk0+NTgkvoo+teJ7a9WeyhvZrmTBTyQxKjB6g9Dj/frWnp4hh0HQbA3zMzyRqVRiAegznGfevPmgaRdXniAwNCwDCQk52jHxI6Ctt12QW6afAITM3lqAEO4qo/8AP2puqyPBjW12KwYVlzVJUiyQ67/Era1ubFv5by7XBOe39Kibnx/ptrqBsZi7zxgLN5QB8vIznB5PB5xTjR41t7GFYE4km3ED22nt9BWZahZSS+PtW89JXRpUMbuCA48sAkH4H40jFnc8LyN9DI4YPP6dcGyvKGuotsmY2gMgKnhgMYP70ytfE1nd3bW0ccwUdGbGHHuOfrQgISCzXIyLE5A+G3PT6VWbWxMdpp8repmJyx68xvzQ5NQ4KLXkmLDCSe7wXGG9WKCeSfe/lyyKnAyRnOPj1qL1jUH1DQLuOz3RXIAXbIgYMCwB45yCMjjmlriSNdOupMcoZM/RP9xVO8CzzXPh3T7i4fLNDg5HBxMoHApssk93fHAuOOG1/JL6VDcvG9zcKF81gzhRjkjrt+3WlrKGR4PNaNQ4dwfLBAwrkA9fhUP4eLS+JfEtpNO+yFhtYSbc+pl6D4AVZ9LUulxCJWiDSSNuUDj1n3z13UmWacZST8BPHFIo34qandQeGzbk3Cme6WEMrh43j2BiGyOM5x9OprJ4VPtWw/idZNL4SvPU8jWk0U2491/S3T4ZP0rF/PbzMQsVX5V29Hk3Y0zDnhUyRVeOlCiQT3DKcRBsd6FbN4ijTp9bjF4kSQs6jdEXMgCx5YcgAHOAOnA461LjxFo7OB/DmMSjiNgpwc53c96oOtapZfxlVswRK4/nIRwWBJyPb5e5NMf4/FHex26KjRsgLybRlvhjtXCx4W4r2nYyZE2+TUIdf0tP5j2MjSlmYSlRuTJ7ccCnEHiHTIWaSKxWKWRdplCjcevU4yaxm412UiN02pFvCCPn9PBOfoKcah4ikmwsSrCynsOMexq3psl8IX6uN8NmwjW9DidJDpqvMrbzIUw24d8455p4ur6LcwNLf6VbzgfqaeIOzZJIHKngVg015Nb3BuDdPL5gGCzFsH2A9ue9S9t4heWze3yI38stGwJJYjJx8CcUz0pw5QtuEvJtS+J9LuBHF+SV4Qm0RuMoB7gbTxXIvEmk24aC1s4oE2E5gXAHHttFYJDfXf8AJufzLqY1IJj4YqDlePnn6VLXHi23nMaWqyxEhSxjXGxj1Cg9ecfPNFJT+LAUIvp0a0dV0P0Sy6XBJcFPLM3k+qTpkZ25x8KUg17w+tuumxWght13ZhEP8v1ZyMYxzkn6mqxo9vb6laSGOcwQEoBPLksXJI2Af4c5Gfp9GW22S3musieER5WSNz6jjqOftSVki20uwtkq5Lte6t4fuERLmzBETlot0X6W5wy8fE0nNr+galmO7RbiJAAI54889zzVV1Hw9eW1itxK6eaiGR4ldiYwPj0J5/8A2onS9Nk1KRYVLtcSf9MFyFCgZLHHb/UUMcmNxddIm2SaLjNd+FLMieys7G1lXG2ZI0BVQQTznIGMirFBFBdFbuTT2luUXakpADBTzjO741l/ifwzdaTbpNO0ckMp2K0chIDZwQVPOPiPatIvPEGnaJFBBqEwN1ICVj6FgOM81N0ZJO+AkpN0ux2Fljlh8qxmjhTO75YOO/NIfw+CVIxc2ckrIzMvmISEzxxzxxToanFcWsVxbyOd21gGJHB7c02l1K3NwYNrySbgmFbGGxkLkkckUpzxJfQSjO/tClskUdzKslvOsQi2INrH5gd/alJ4bCWNN8M4CH0hUcBfSV4x8CaTiu7ed4ZYHYQyK+TyCGBGVOec9c/Kj3OpW9lFFK5b8s7hPNU7lByR6vbnP98Vd49qtIGpX5G9hLttGiuoZtzyPvDQscqeB0GOgFMrvT4LOxQaZBNGkTDhkbAUyBn6jp3+FS9ldrLd3May7vKdQeRxlQRn41D63rK3elavBCHjuoLabak5O1yFPseh4+9Gnjb5qyVPwNL97O+1O5QfmJRLGVjeHhZEwCVBHGc5+9Kaewkt5Ir20ltEWeTYIEdy6g+njnriqRBrFhpVxaJchrdHAAeNCwXqTk98Zx07VYrm6j0q0vdQ1Bt1vDMEjlhQszKwTGQTjq2PtRbIfHZdzrsXvpvztjqNhNptyUkj2A4cNICWByCpAOCD9ay9/Bl20LtYWeomRZQgFwFVCmCWJY4AwRjk1dbzULY2c2pfmEbShbJIjCMiTeWYAYz7jpUFqeo79Lmltrk/lbgweTIq+tW3sXJUnHRSMdueOlacT2L28ITKO53LkhI9EfTIoxqmmXMzzLvjaG+WIbflsbP7UKIRe3LMwnnkC4UMYCeAOOlCj9ZruSC9KHhCfi3S4NP1GS70u8S6tjIIS3mAssoBJB+3WoKWdmjWMdBkj3zVl1zVPD09tbC1sNt80B/NTGMqu8jHpUnkg85qps5OAfnWjTp7Vfgz52k+BRH9SR5yoPU+9CeRZJskDr1Ax8qTzuYHpz2p08aSBI1XMm3gg9TnvT6SYlW0Ih1AGR6c46cml7i5fZHCvCIAPtg/1z+1NyrRqzbMqe9O1sYxYi4nnAZ5SiDd1AHJI+1VJRT5Li3XAvbt/wBIfpkUHB7tnnn7ULG48i8F1b22WjkDEAZ56Z+HJppIlwswRUZW/Tke+Mn9jT1rGWMTStlBGRld3JB7/tmltRQxSb/Q9ttYv7WeRLeXbC21WRyew28c9BzyPYVOeEriW8DRTJFPab1MshAyGUgAHpkEHoPb41VCrTQK6kCZF9K55YDnn2o6apc+SsQmk/MZOXmyAnOcYH/mc1nyYU4+2rHQy0/d0bxqLJOsqJtXzIHj3JwcEY4NROkWK2V/Ck43OtoAWPAz6c/0FZXa+NNadVaS7T0EAEKA3zx36VoWieJH163SSVohfW4I2bTtdTgZ4zj9I+5rlZNLkxRaZvhmx5GqJDxFaG91u2mUKURFZAwyPSwyMf8Ad+1Qv4h6Wuoa3C8yu22BBHlcgZdsgftVht75o5VNwsGwAZKKwYnIPf5GuXWqzNKXjS1ZBj/qO4Oc/BaTjyThHjsa8cXKn0S2hL5sWyMqAIwOScA8dvnSc6mKaV1TdvnSTKvjjGM9aidH15bO7ma6tQFbGBA24E9ScnFJ32v3V5cM6JCIuMB5CpI6478/eqeLdCvJG2sjfgmdJRZ3ujhyUnkkQdjwpx9z+1Rtzdh/DS2sRwApAPt1PHPvQ8OawunxyLeeWMs2DHIDnOPfHtUAFnwEVbYgg+kzZHPxxRPFaV+C40pO/wBFwjY6dpaTjG52jEknQv8AyxjPP0qBttj310jKGilt5pCNx6lfn8ad6lfPe6ILeMw/mFaNsO52naoHUDPPyqN0m4uLK9eaWMNEbdo16lsleh4xjOfpimLGt24BS9jRE6raWIlAaLcyysvUgDngfSnfiW5/KeA9kil/PSOM7Tj/AARtk+/6TRdfAvdWe5hIeIh2RCNhEm309uRnr3xXfEV3Y6j4btLDUEWwaNkMlxEu9Fwm3AGQeST27961RSdciJ2r4K+7CX8L7qRcgiRD8iJkH/3/AH+NS34Ym1Wxc3jusHqBIPIwc5/93Sl7WTQJPCEnh+TUg8cpDC5WEJIPWrjg/FMUpociaBpktpbql9FKHAaQqDzj2Ge3SjyNPG4/YvGvcmXS2Hh0R4hv5kHUgqR/ahWcz3EMO0Sl4s5xm5xmhWP8SL5o072v7v8ARmRbDZLE596Bxgbfqa6Ru3YU8d67sCk7pY2wONuTuPt04/2r0pwggNLGYkMXPqAAGOOMV2OFDHJI0yJsGdpHLEnGB7+/wpe3/KoBLcROSAWGx8ZPb5f3oHJBRTGYJIGO3WncjiOJVGDuxu+9IiUNLIyooDHAVRwPpS1sUinV3H6B0HJ54qSZaQe4VElV1LqSMHIwAfhS8b7mZlYnYgB5654NKXEsU1tGZ4oY3GF5i5C5HfP9v602yTGNm1o34LKDgHtzSk7SGNU2KQTiOeOMkkBwwyBweMfOl5EKzC8tonK+lxI3+Jup3fMgnHxqOi81p0jihZnEnAAwc1I29xdrHujwkcRJKdSTg/61U+OUXB32R8sBWMiL9JI3Fexx3/b71b/w3tbtdVlljhzbbNsjuOc8nA++aiLZBLFBJ/y7+XiJtx7E8be7Hls9cYJq6+Ebe+RZLk25srFhtitip5IPLEnkmsGuzVhaRr0+OpqRYpVkHQIP+3/emrrPztZM/wDoFGmZtxATjtgURpGKjaOa85Gc/k6TbEGSVh644yB3GVP+lJPGZJI+saoMYC538nqc/wDmKdFm2jKsDRPW3IDAjpTo5ZIBtiDW6SLxKFOehJ/vihLZOY1IjU46uGJ3Utuc/rB+tF9O7oAfcU1ZWit4yjhQu4DZKEBlDHgkZGcdOMUUreK/8sqR7Cdh/UCnjQRGXzQo3nqxXJPbmuTKGXa8SMPYEj+9PjnjYLkmiMuZtVA9VpcOo7ofM/8AjmoHWJ7u5tmgcqsbFTtk4bIOe4HtVzBjbG5HQ++QRShc/p/Moc9nY4/fin488U7EzhuVKRnEcWtJGpt1aSANhMDcN3w+PTp/rTNI9R06UMiXMLLggHIGDWmNYoDv/KROeziPafo6YP7mmbadarvIimXcd2EmzjPb1A+1bI6pPtGV6SS6Zn+oXl1dSL+auJHKjCl1H9hQq5SWFmGz5zAntJaqx+4Yf0oU1aqNfxFPS5G+WUK5jVZGAzj/AHFNWQKxx2NChW5dCH2Pg6tZRL5MQZWZjIE9TewJ7gU6060jvdQWGfd5e3JVTjPI4oUKVLpjsa5L3qXhfRrDw9dPDYo0xn9Mzkl4xsTgH269c9TVA0tVuV/nqrgEnBHHShQrNhk3F2PyRSao7Gv5t985LFcRgdgB0/rUxDpVtNo1zP64zFZiVVjIClhjkjHxoUKObfAMErZBWM0iRylGIK5fj/N71JWZJto5eNxO0+kc/P70KFHk7YvGJzRrAkiRZUqyIGB5C5OR9c/sK3Wwto7XQraOEuFSFMZYkn0g8nv1oUK4/wDUf4o6GAhLyciZg0cbADuuD9xg0rdWscVrHOhYM/UE5A+9ChXI8GyQyHKnIo6KG6jpQoVQLDGMEHk0iUXDHHShQq4i5CbACubFYZNChRoEL5a+1B1wp60KFMBkciRVfgY+XFKINxYt6sHGG5/rQoUxN2X4ONHE3PlKPkT/AK0KFCtKboiP/9k="/>
          <p:cNvSpPr>
            <a:spLocks noChangeAspect="1" noChangeArrowheads="1"/>
          </p:cNvSpPr>
          <p:nvPr/>
        </p:nvSpPr>
        <p:spPr bwMode="auto">
          <a:xfrm>
            <a:off x="63500" y="-546100"/>
            <a:ext cx="1676400" cy="1123950"/>
          </a:xfrm>
          <a:prstGeom prst="rect">
            <a:avLst/>
          </a:prstGeom>
          <a:noFill/>
          <a:ln w="9525">
            <a:noFill/>
            <a:miter lim="800000"/>
            <a:headEnd/>
            <a:tailEnd/>
          </a:ln>
        </p:spPr>
        <p:txBody>
          <a:bodyPr/>
          <a:lstStyle/>
          <a:p>
            <a:pPr fontAlgn="base">
              <a:spcBef>
                <a:spcPct val="0"/>
              </a:spcBef>
              <a:spcAft>
                <a:spcPct val="0"/>
              </a:spcAft>
            </a:pPr>
            <a:endParaRPr lang="en-US">
              <a:solidFill>
                <a:srgbClr val="000000"/>
              </a:solidFill>
            </a:endParaRPr>
          </a:p>
        </p:txBody>
      </p:sp>
      <p:pic>
        <p:nvPicPr>
          <p:cNvPr id="2" name="Immagin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968" y="577850"/>
            <a:ext cx="4381500" cy="2628900"/>
          </a:xfrm>
          <a:prstGeom prst="rect">
            <a:avLst/>
          </a:prstGeom>
        </p:spPr>
      </p:pic>
      <p:pic>
        <p:nvPicPr>
          <p:cNvPr id="4" name="Immagin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9776" y="908720"/>
            <a:ext cx="4014192" cy="2676128"/>
          </a:xfrm>
          <a:prstGeom prst="rect">
            <a:avLst/>
          </a:prstGeom>
        </p:spPr>
      </p:pic>
      <p:sp>
        <p:nvSpPr>
          <p:cNvPr id="7" name="Segnaposto contenuto 2"/>
          <p:cNvSpPr>
            <a:spLocks/>
          </p:cNvSpPr>
          <p:nvPr/>
        </p:nvSpPr>
        <p:spPr bwMode="auto">
          <a:xfrm>
            <a:off x="937838" y="93763"/>
            <a:ext cx="8206162" cy="652508"/>
          </a:xfrm>
          <a:prstGeom prst="rect">
            <a:avLst/>
          </a:prstGeom>
          <a:noFill/>
          <a:ln w="9525">
            <a:noFill/>
            <a:miter lim="800000"/>
            <a:headEnd/>
            <a:tailEnd/>
          </a:ln>
        </p:spPr>
        <p:txBody>
          <a:bodyPr/>
          <a:lstStyle/>
          <a:p>
            <a:pPr eaLnBrk="0" hangingPunct="0">
              <a:spcBef>
                <a:spcPct val="20000"/>
              </a:spcBef>
              <a:buClr>
                <a:srgbClr val="FFC20F"/>
              </a:buClr>
            </a:pPr>
            <a:r>
              <a:rPr lang="it-IT" b="0" i="0" dirty="0" err="1" smtClean="0">
                <a:latin typeface="Verdana" pitchFamily="34" charset="0"/>
              </a:rPr>
              <a:t>Naples</a:t>
            </a:r>
            <a:r>
              <a:rPr lang="it-IT" b="0" i="0" dirty="0" smtClean="0">
                <a:latin typeface="Verdana" pitchFamily="34" charset="0"/>
              </a:rPr>
              <a:t>’ trash </a:t>
            </a:r>
            <a:r>
              <a:rPr lang="it-IT" b="0" i="0" dirty="0" err="1" smtClean="0">
                <a:latin typeface="Verdana" pitchFamily="34" charset="0"/>
              </a:rPr>
              <a:t>emergency</a:t>
            </a:r>
            <a:r>
              <a:rPr lang="it-IT" b="0" i="0" dirty="0" smtClean="0">
                <a:latin typeface="Verdana" pitchFamily="34" charset="0"/>
              </a:rPr>
              <a:t>, 2008</a:t>
            </a:r>
            <a:endParaRPr lang="it-IT" b="0" i="0" dirty="0">
              <a:latin typeface="Verdana" pitchFamily="34" charset="0"/>
            </a:endParaRPr>
          </a:p>
        </p:txBody>
      </p:sp>
      <p:pic>
        <p:nvPicPr>
          <p:cNvPr id="6" name="Immagin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23928" y="3206750"/>
            <a:ext cx="4391025" cy="2924175"/>
          </a:xfrm>
          <a:prstGeom prst="rect">
            <a:avLst/>
          </a:prstGeom>
        </p:spPr>
      </p:pic>
      <p:pic>
        <p:nvPicPr>
          <p:cNvPr id="8" name="Immagin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9776" y="3927475"/>
            <a:ext cx="3319300" cy="2203450"/>
          </a:xfrm>
          <a:prstGeom prst="rect">
            <a:avLst/>
          </a:prstGeom>
        </p:spPr>
      </p:pic>
    </p:spTree>
    <p:extLst>
      <p:ext uri="{BB962C8B-B14F-4D97-AF65-F5344CB8AC3E}">
        <p14:creationId xmlns:p14="http://schemas.microsoft.com/office/powerpoint/2010/main" val="1683866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8" name="AutoShape 2" descr="data:image/jpeg;base64,/9j/4AAQSkZJRgABAQAAAQABAAD/2wBDAAkGBwgHBgkIBwgKCgkLDRYPDQwMDRsUFRAWIB0iIiAdHx8kKDQsJCYxJx8fLT0tMTU3Ojo6Iys/RD84QzQ5Ojf/2wBDAQoKCg0MDRoPDxo3JR8lNzc3Nzc3Nzc3Nzc3Nzc3Nzc3Nzc3Nzc3Nzc3Nzc3Nzc3Nzc3Nzc3Nzc3Nzc3Nzc3Nzf/wAARCACEAMUDASIAAhEBAxEB/8QAHAAAAAcBAQAAAAAAAAAAAAAAAAIDBAUGBwEI/8QAPBAAAgEDAwIEBAQEBAUFAAAAAQIDAAQRBRIhMUEGEyJRYXGBkQcUMqEVI7HBQlLR4QgkM4LwcqKywvH/xAAaAQACAwEBAAAAAAAAAAAAAAACAwABBAUG/8QAKREAAgIBBAEEAgEFAAAAAAAAAAECEQMEEiExQRMiUWEUgTIFQnGx8P/aAAwDAQACEQMRAD8AxwKaNijd67W4z2FWjVzpXCwqyAY4ou6gTnAB5PQU9stC1bUCPymn3LqxGH8sheT1yeMULlFdsKKbGW+uh6mbzwZrlnpb6jLAjxRsVlSJ90kZBwcqPY9cZxkdqr4bkKDknoB3qlki+mW4NCxkwOf2rhk+P3qR0nQdRv8AUbS3NjcKk0igvJE6ptzySccDGea2FPC2gWrpJ/ALJIXV9quhmy3rwMnOcbQTj3PtyvJqYw4DjjcjCwXc4QFj7Lya7IJI1VpEdFcZUupAYe4963y002GC8S2ttMtIEil/5l4bQoQm5SuMdeCc4zzzS6Wl0uFQDzIg4JS3j9fK46jA4ZgPnycis71vPQ1YPs88sxDbTkH2xzRWcr+rI+Yr0heWt7ZWlzJDvjyGkjbyoyUXGNgz1I469f2qbsYxLGss4dgihdjqmS2Bknj5HFV+b9E9D7PKu99oO1sHocdaHnn3Feqpdw8oRxbgwZWXYmC+0nJ74z7YpA2azxpEYraRid0heBMFTjgDHxNV+b9F+h9nl3zz/nFGEr9dwPyr0xf6TZXLSo2kWUpyCEeBdpU7sfXjp8PjUZfeENBvBNJfaJYt5cI3GMNGxOOehBAA6VPzlfKJ+O/k8+CY0dZs+/1rabn8MfC80LNDbXNuoj3NJBdFiOOwbOaqnin8OLDSLWe4tdYuV8iB5nSe33DAxgbxgAkkADnJJ9jTY63HJ0BLTySKIkpNKhjimEbmncbZFbIyTM7VCoJ98UbcffNJ0KIEU3E+9CuChUK5G+aBOAc8Y96dWOn3Wo3QtrGLzZSC2OygdWJ7Ae9aDoHhG3smiaNPz17u3GZ1wqYGfQp+Ixk+5PHGc2TNGC5HQxOZRdO0HUNR9UcJiiIyZp8ouPh3P0q1WfgnToEV724mvWOfREPKQ4IyAeWPXIPANXb+F4lWWWYvIQhdVwxQ5B5PTOSD0x96WEduZ0ktFUlVYqcb+MKc8HHcDrXPyaucujZHBGK5KxDoVtb3At7DTYYmjjDiWOMNJy23IaTjgc9TVlmspXkhivArRTAGRA2V4U9iOM/btXdanmsbeW48pZVhBYmSTaDgqMHb2PJ7cYpxoUrXumafcyKN08SO6qMh0IzjJ69+etIc5SVtjEoroUjt4kikjBEkLrnyeCrHHsoyc4Hem+n+E9Ltk3xWhiReTGsezcQD1xyTUxBayPIzSTyFtjfrGevfHfHSoO20a7Xx9FqMaP8Aw2GzMRO8gO+MA7fh71IN9WVN/RNWcTQQwFg7RoiuoYk7VLZzj2H3p3O835iFoxE8iZYAKcMuOSG7HJ6GpKMELl0AGwHJYAUCitIuSowjE4yfarrkGyoah4t0zStSWwneZb2+2+UpgJDFgAA3YdQOM4p9a3bzXDeXbyok0rjcQm6MqFO5+eV6gAc8j44JrXgzTtX8QabqNzdTR3FlIs0KRgbGKkMQ2R8B3FSs8ckNysqIhWV5AMLkrxyf2qNKk0Um/I21C9k/hsxDs4G6NsIAcj/GDg+njp+9dv8AUP4TY3FxcykQw3IUmOMMSpA4I+/Py+NJ3UMr6c+G2mQf4k3YJI+mOaeaxo9trWlzWWouwiZwzGFthJHxHNRIuwWE0epwQXkUzGC4YtbhowpQbTnNLW/nSojlxjaUkAXGWxwwOeB14+VDRrK206ws7CzfMMG4IHOW6HqSeaWjSNo0xIo2jLFfl3qmvgJP5ELZZNqGXa7bwJTtxn9XKjPTOP39qb/xGCSea1VoDcK/KeZyI+MsR14P9Kc2qEyzhJGYo65O3jnNV7QfCbaT4y1LXG1AyJeq2+B7cLgkg8Nu7Y9qFJPsuya3kLEgiIKuiZGMYKfqx2GT+1NNRtLW+S5ju1YRsnkuXXuGGDgdRkipVoXeGNwBjapwBnPt/b3omE8xRKm5ZVZenXp/pQ8oKzy7rmntpWtXtk4x5MzKoxjK54/akom461dvxg002+sx3yIQsxdHJHcHI+4J+1UWJq7Onyb4JnPzRqQ7Wu0VDRwK1CAwoV0ChVkLz+HVik8D7CEaRyZn3YwqkbR8uvHxrR5reeIWiWsSiOaURuzP+gHJJHdjx3I9+cVUPw0to5NHlgKktJcNuGMhiACB9v61o5vbfyiAWkMg2IIMHa3II38KOTjrXHnzJ2dFLbFUMb3S1ktHjKoZSjiNMYAyuM8cdqjtM05bBLWzYblt7RYiI19LcYJx9O9F1fxK8Rmi8mKKWNyFBzMcdOQMAH5E1XNS1241CMhkkZVKqS8oUZHI9KgEYz/mrNL6GL7LddRW7rOkkHmQSpgrIOMFvbvnBrv5u2jjiVTFAqR9FYE4A6AcfH7VSItR1PUS0SRxyPHkMphLtxzn1ZpO1/jF5OkMVxPukBKeSSoYDrjGBjj5UNJdkcky+2eqwXNqk+6aNJEP8uSErIozjkEHn4UQ6vYxu/MzADKjOwNwT3xiqPPpN5HeOl2GLwjMpc7iuemck9TijazBHaeRDfTojzg+VECAzjudvtx7UaSugG3Rdb3xAGsrqOx2R3wT+ULq4DKCBxu2MTiuxeKbO3hhS68uS6MO2R4o32ljjOAV9wcfSq5b6YtpFcz6jNDFa2YH5m5l/SCQDhcZJPIpHS4bDxCtxcaRI00dupOQGUOcgYAYZzk96KL5FystbeMYS5zaqQOmTj296SPiyIhFSBozHvAIxnk5z168fvVN8TeJNF8P6idMuIJJ7uMDzTHH6YywBxknJ4I6VIpYw2WmLql4qRW+JJp2kBJjRccAZyS3YUVOrJz0SWnazqUcV5DeXVzqHnyb4zKijyV/yjDcjOBVxsf4hf2CSK8Fu0gLbGjJK84/zVkeleKdO1ua50+xt7nzWjZkMoCsQvJI2ng45q9a/wCLNL8B6Vp0WpfmZbiaIFI7f1E4A3HcTgDJ+tXtbfKJdFiW3vo5Il8yBpIyeoYA5BFR2oQ+ILqCBLG/tbORJFaRhFv3pzlcMcDOOtF8K+IdK8ZWC3envJmGYCWKbiSNsd+eQQevzqJ1b8SvD+ka0+l3U11FNGQsjrGTHHkZ5I5PB7CgqS6QdotEck6ySOYIz5hUbRLnHBPt8aAklRzvgyOo2sGzk47CuMoR5L2S5YW4gDFw/p4yd32qraH+Iug6zfrZWbz72woZ02jk8cHnGe/yoOWtwSpOiwXl3d2+kubHT5Lq6hjGyFpFRXI4I3EjHzri3Zea1lvEktgYCZVIyI3JT05HXnIyKUlurfTreAarqMEElw7RxNcMq7zuOFHuaaeK5J5rJYY4oJVmcRyhyw9O1jxg9cgD61TaVJ+S1y+CA/EbR4Na0qYys8Q3IdwXJUhgM/bNYRqdomn6rd2UU3nLbzNH5hXaSRweM++ftXoiHTfylmJLdbldsWVEU5UuAM+/sO9ZF+LVykni38rFK8i20CB/MjUMHYBj6hy3G3r05FadFluTiuhWojwmVNDSy0jDyacqvFddGFnRQo2AKFEUax4bhbTdO/J24SW4k/myMozjOMDHfAIznjrxVngsrmS2laZiJIXUgk9FHzpt4G0lI7Vbq4ly0keM9wvHHy4FXkNbeQGMYBK9WHUjpk/SvNLJOUpUzs5NsKVFNi0KG51FrrZ5yMvPUEnOc8UJtFXSjcT/AJcSROm5vMHTjntVkttRgR1jLw+aBk+oHueBjvTLXb2DUbK5t1ne2bBVX8sn69KySxylG93IcMjUv48ENYWLaRpGoajboAwt/MOBuYhULDHI7t39qkLHT1g0ltWEphxaNMGXBYbi0h5II7j96T1GSx1DTJ9OvnkFpcRiOTySu51AGQCSMe3Slbu4tZ9HGkwx3C2ogWBh5sSkxbduM5Jzj5da24tMqcjLkzJe0pH4IaYNT0LVbudiWmvgHcjLHCq5yfmaruo251D8alsBKdiTLCrNlyAsRPfPcmtR0SbTPD9jcW2j2FvbRyTmV4xdEgnYF4IU4OFHA+fektM07RxrZvLfTNOOpK7XP5prmRmJIw3qK56dj78YrXXv3Cdyaqyv/jpGlp4Ot/LcF5tTXJ3EekI56DryB1zXfwDtY5/CV9I+45u9gB4GPSePrVx1N4prqJNRh06eZM3MRl3P5QweQCOoH9aTOp2mkKRFDZKtxIXcwRlSXOGyR3OCBnvjtUi6i4slowr8RLG71Dx1r7WUHmxx3GGKYwoCgc/b71tfjvTre3/Dm9SFFhzaeWrAZxvZSfvTiwtEvTNNF/D47W7yGhGnEMzHOCzliG9QJ6Y5weeal7x9q21ndpbP5kgiRWQgFtuR/TFTc6p+C3t8Hnj8LdOlfx7pEdwAsUwmxkjDgROenORkCrl+OelS6hrGnBJnLRWe1UWIsGYuc8joeBWo3CLpNlJcyraKsLbj5cABGeNo5BJ5xTmItqOnRSywQFJBv8ueP9Ptkc81bnL9lLbfXBnH/D/BLZ6Zq8Fwu2RbtPQw5Hoqi/iT4Z1Cfxbq19EpMEszEFo3AUAAZJxjHFb/AB2rW0yPb29lHjlgg27+CByPnThmnk3K0cBBHKmQnPuMY6UKnL55DqN9cEHtR/AUjRlHYaQcMgwM+Weg7dawTwRpMsHiC1mmaFowwB8qQEg5GMj6V6IitkiE8Jsrf8pMgj8lJPSBzkdMYNRkXhLQbaUT23hizjdQCrQkKQfpihjNqFErmyjf8QqqNL0RgCMz3AJ78Yq7+FrZ5PDOktLKxmktIN5MnmeryznnJz96eX2k2usWMFtrFhNM0YdcpPj9R9RyCPbr1o0Ftb6NDax20Mtrp9ooDb3yscSoQMkknqaDI922vBcbVlF/Ca4nudM1e1nnLC01FwikdA3YHPTOarH436WbbV9L1JQ3l3doI89gydP2b9qv2habpekXN5c6YZBHdyedPEsm/DDOMe2c5+vbgUl4+0d/FHhexjMU1rJEUkx5RlKHbgrgEZ64NBgezPKXhlzV40jA4DzT1OlK6tok2jLbNK5fzt45iZNm1tvOfcjj4U2ibPeu3Caa4MUoi+KFAdKFMsCjV7PXIbZo4I38+NFxuUnHHXgdMcd6nzqxmlS0t0Vm8ncpTGPfuM96p2i6a6WUUrsQqQSSAAAE5VMirDYWKxXCyyO67Y/UQ5GCSBt4+VeUnnUXwei9C1yF/il1dW1xcIW2QMcjPXHwqMjhup9OS+XaAzgENkHG7bx96nbO0t47W4aQ5eSRioViNwzjBA69DSdtZ2rpbacEBlXymkbABIyuf3zSlmbl+y/T9v6GcNvcR2dxqHmxxQeYyQxHLs6hsH96kdNtWurO5d5Ni252elAzE9QFGR0FR2qxY0m102Mev8wqBlHIPUj70v4pVtN0PXhGxSeYStEVblTkgY+lbI6mSi0vmjFk0ac4t/5C2sBnvYY0lRUmYgF3wNwxkn7jipa3EcWq7rCUyW8bvDO4XaCdpJGe49PwovgOzhtfCWiTXUe2SO2LNv65O3n9qbeDGkv9OubiUORNfXDjj/AUfA+mQKOeWUcqjYqGCLxykd0/U00/RLe/1IyXM02BDGz7n24/xM3OOTmoy8Saa9gDFDC9zs3SSbl3SA4PwAC/tRdVB/L6PYv6zFYtIwPXOV61L+G7dZfDkF1KCPKvpJlycYCpItLx55uUr8D8mmjHHFrtjC+mRYvLsZpY7eFgv5jzSFd8noB0znjnvTueR7ix0+e4kuiq2iSAmQqwIZ8dwd2M5PXiozxZZAaXp2xSolvzuKkjgox/tUtrKi38OWqhh5n5CBNx6nJYkfWl4tROWGUr/wCsdk0+NTgkvoo+teJ7a9WeyhvZrmTBTyQxKjB6g9Dj/frWnp4hh0HQbA3zMzyRqVRiAegznGfevPmgaRdXniAwNCwDCQk52jHxI6Ctt12QW6afAITM3lqAEO4qo/8AP2puqyPBjW12KwYVlzVJUiyQ67/Era1ubFv5by7XBOe39Kibnx/ptrqBsZi7zxgLN5QB8vIznB5PB5xTjR41t7GFYE4km3ED22nt9BWZahZSS+PtW89JXRpUMbuCA48sAkH4H40jFnc8LyN9DI4YPP6dcGyvKGuotsmY2gMgKnhgMYP70ytfE1nd3bW0ccwUdGbGHHuOfrQgISCzXIyLE5A+G3PT6VWbWxMdpp8repmJyx68xvzQ5NQ4KLXkmLDCSe7wXGG9WKCeSfe/lyyKnAyRnOPj1qL1jUH1DQLuOz3RXIAXbIgYMCwB45yCMjjmlriSNdOupMcoZM/RP9xVO8CzzXPh3T7i4fLNDg5HBxMoHApssk93fHAuOOG1/JL6VDcvG9zcKF81gzhRjkjrt+3WlrKGR4PNaNQ4dwfLBAwrkA9fhUP4eLS+JfEtpNO+yFhtYSbc+pl6D4AVZ9LUulxCJWiDSSNuUDj1n3z13UmWacZST8BPHFIo34qandQeGzbk3Cme6WEMrh43j2BiGyOM5x9OprJ4VPtWw/idZNL4SvPU8jWk0U2491/S3T4ZP0rF/PbzMQsVX5V29Hk3Y0zDnhUyRVeOlCiQT3DKcRBsd6FbN4ijTp9bjF4kSQs6jdEXMgCx5YcgAHOAOnA461LjxFo7OB/DmMSjiNgpwc53c96oOtapZfxlVswRK4/nIRwWBJyPb5e5NMf4/FHex26KjRsgLybRlvhjtXCx4W4r2nYyZE2+TUIdf0tP5j2MjSlmYSlRuTJ7ccCnEHiHTIWaSKxWKWRdplCjcevU4yaxm412UiN02pFvCCPn9PBOfoKcah4ikmwsSrCynsOMexq3psl8IX6uN8NmwjW9DidJDpqvMrbzIUw24d8455p4ur6LcwNLf6VbzgfqaeIOzZJIHKngVg015Nb3BuDdPL5gGCzFsH2A9ue9S9t4heWze3yI38stGwJJYjJx8CcUz0pw5QtuEvJtS+J9LuBHF+SV4Qm0RuMoB7gbTxXIvEmk24aC1s4oE2E5gXAHHttFYJDfXf8AJufzLqY1IJj4YqDlePnn6VLXHi23nMaWqyxEhSxjXGxj1Cg9ecfPNFJT+LAUIvp0a0dV0P0Sy6XBJcFPLM3k+qTpkZ25x8KUg17w+tuumxWght13ZhEP8v1ZyMYxzkn6mqxo9vb6laSGOcwQEoBPLksXJI2Af4c5Gfp9GW22S3musieER5WSNz6jjqOftSVki20uwtkq5Lte6t4fuERLmzBETlot0X6W5wy8fE0nNr+galmO7RbiJAAI54889zzVV1Hw9eW1itxK6eaiGR4ldiYwPj0J5/8A2onS9Nk1KRYVLtcSf9MFyFCgZLHHb/UUMcmNxddIm2SaLjNd+FLMieys7G1lXG2ZI0BVQQTznIGMirFBFBdFbuTT2luUXakpADBTzjO741l/ifwzdaTbpNO0ckMp2K0chIDZwQVPOPiPatIvPEGnaJFBBqEwN1ICVj6FgOM81N0ZJO+AkpN0ux2Fljlh8qxmjhTO75YOO/NIfw+CVIxc2ckrIzMvmISEzxxzxxToanFcWsVxbyOd21gGJHB7c02l1K3NwYNrySbgmFbGGxkLkkckUpzxJfQSjO/tClskUdzKslvOsQi2INrH5gd/alJ4bCWNN8M4CH0hUcBfSV4x8CaTiu7ed4ZYHYQyK+TyCGBGVOec9c/Kj3OpW9lFFK5b8s7hPNU7lByR6vbnP98Vd49qtIGpX5G9hLttGiuoZtzyPvDQscqeB0GOgFMrvT4LOxQaZBNGkTDhkbAUyBn6jp3+FS9ldrLd3May7vKdQeRxlQRn41D63rK3elavBCHjuoLabak5O1yFPseh4+9Gnjb5qyVPwNL97O+1O5QfmJRLGVjeHhZEwCVBHGc5+9Kaewkt5Ir20ltEWeTYIEdy6g+njnriqRBrFhpVxaJchrdHAAeNCwXqTk98Zx07VYrm6j0q0vdQ1Bt1vDMEjlhQszKwTGQTjq2PtRbIfHZdzrsXvpvztjqNhNptyUkj2A4cNICWByCpAOCD9ay9/Bl20LtYWeomRZQgFwFVCmCWJY4AwRjk1dbzULY2c2pfmEbShbJIjCMiTeWYAYz7jpUFqeo79Lmltrk/lbgweTIq+tW3sXJUnHRSMdueOlacT2L28ITKO53LkhI9EfTIoxqmmXMzzLvjaG+WIbflsbP7UKIRe3LMwnnkC4UMYCeAOOlCj9ZruSC9KHhCfi3S4NP1GS70u8S6tjIIS3mAssoBJB+3WoKWdmjWMdBkj3zVl1zVPD09tbC1sNt80B/NTGMqu8jHpUnkg85qps5OAfnWjTp7Vfgz52k+BRH9SR5yoPU+9CeRZJskDr1Ax8qTzuYHpz2p08aSBI1XMm3gg9TnvT6SYlW0Ih1AGR6c46cml7i5fZHCvCIAPtg/1z+1NyrRqzbMqe9O1sYxYi4nnAZ5SiDd1AHJI+1VJRT5Li3XAvbt/wBIfpkUHB7tnnn7ULG48i8F1b22WjkDEAZ56Z+HJppIlwswRUZW/Tke+Mn9jT1rGWMTStlBGRld3JB7/tmltRQxSb/Q9ttYv7WeRLeXbC21WRyew28c9BzyPYVOeEriW8DRTJFPab1MshAyGUgAHpkEHoPb41VCrTQK6kCZF9K55YDnn2o6apc+SsQmk/MZOXmyAnOcYH/mc1nyYU4+2rHQy0/d0bxqLJOsqJtXzIHj3JwcEY4NROkWK2V/Ck43OtoAWPAz6c/0FZXa+NNadVaS7T0EAEKA3zx36VoWieJH163SSVohfW4I2bTtdTgZ4zj9I+5rlZNLkxRaZvhmx5GqJDxFaG91u2mUKURFZAwyPSwyMf8Ad+1Qv4h6Wuoa3C8yu22BBHlcgZdsgftVht75o5VNwsGwAZKKwYnIPf5GuXWqzNKXjS1ZBj/qO4Oc/BaTjyThHjsa8cXKn0S2hL5sWyMqAIwOScA8dvnSc6mKaV1TdvnSTKvjjGM9aidH15bO7ma6tQFbGBA24E9ScnFJ32v3V5cM6JCIuMB5CpI6478/eqeLdCvJG2sjfgmdJRZ3ujhyUnkkQdjwpx9z+1Rtzdh/DS2sRwApAPt1PHPvQ8OawunxyLeeWMs2DHIDnOPfHtUAFnwEVbYgg+kzZHPxxRPFaV+C40pO/wBFwjY6dpaTjG52jEknQv8AyxjPP0qBttj310jKGilt5pCNx6lfn8ad6lfPe6ILeMw/mFaNsO52naoHUDPPyqN0m4uLK9eaWMNEbdo16lsleh4xjOfpimLGt24BS9jRE6raWIlAaLcyysvUgDngfSnfiW5/KeA9kil/PSOM7Tj/AARtk+/6TRdfAvdWe5hIeIh2RCNhEm309uRnr3xXfEV3Y6j4btLDUEWwaNkMlxEu9Fwm3AGQeST27961RSdciJ2r4K+7CX8L7qRcgiRD8iJkH/3/AH+NS34Ym1Wxc3jusHqBIPIwc5/93Sl7WTQJPCEnh+TUg8cpDC5WEJIPWrjg/FMUpociaBpktpbql9FKHAaQqDzj2Ge3SjyNPG4/YvGvcmXS2Hh0R4hv5kHUgqR/ahWcz3EMO0Sl4s5xm5xmhWP8SL5o072v7v8ARmRbDZLE596Bxgbfqa6Ru3YU8d67sCk7pY2wONuTuPt04/2r0pwggNLGYkMXPqAAGOOMV2OFDHJI0yJsGdpHLEnGB7+/wpe3/KoBLcROSAWGx8ZPb5f3oHJBRTGYJIGO3WncjiOJVGDuxu+9IiUNLIyooDHAVRwPpS1sUinV3H6B0HJ54qSZaQe4VElV1LqSMHIwAfhS8b7mZlYnYgB5654NKXEsU1tGZ4oY3GF5i5C5HfP9v602yTGNm1o34LKDgHtzSk7SGNU2KQTiOeOMkkBwwyBweMfOl5EKzC8tonK+lxI3+Jup3fMgnHxqOi81p0jihZnEnAAwc1I29xdrHujwkcRJKdSTg/61U+OUXB32R8sBWMiL9JI3Fexx3/b71b/w3tbtdVlljhzbbNsjuOc8nA++aiLZBLFBJ/y7+XiJtx7E8be7Hls9cYJq6+Ebe+RZLk25srFhtitip5IPLEnkmsGuzVhaRr0+OpqRYpVkHQIP+3/emrrPztZM/wDoFGmZtxATjtgURpGKjaOa85Gc/k6TbEGSVh644yB3GVP+lJPGZJI+saoMYC538nqc/wDmKdFm2jKsDRPW3IDAjpTo5ZIBtiDW6SLxKFOehJ/vihLZOY1IjU46uGJ3Utuc/rB+tF9O7oAfcU1ZWit4yjhQu4DZKEBlDHgkZGcdOMUUreK/8sqR7Cdh/UCnjQRGXzQo3nqxXJPbmuTKGXa8SMPYEj+9PjnjYLkmiMuZtVA9VpcOo7ofM/8AjmoHWJ7u5tmgcqsbFTtk4bIOe4HtVzBjbG5HQ++QRShc/p/Moc9nY4/fin488U7EzhuVKRnEcWtJGpt1aSANhMDcN3w+PTp/rTNI9R06UMiXMLLggHIGDWmNYoDv/KROeziPafo6YP7mmbadarvIimXcd2EmzjPb1A+1bI6pPtGV6SS6Zn+oXl1dSL+auJHKjCl1H9hQq5SWFmGz5zAntJaqx+4Yf0oU1aqNfxFPS5G+WUK5jVZGAzj/AHFNWQKxx2NChW5dCH2Pg6tZRL5MQZWZjIE9TewJ7gU6060jvdQWGfd5e3JVTjPI4oUKVLpjsa5L3qXhfRrDw9dPDYo0xn9Mzkl4xsTgH269c9TVA0tVuV/nqrgEnBHHShQrNhk3F2PyRSao7Gv5t985LFcRgdgB0/rUxDpVtNo1zP64zFZiVVjIClhjkjHxoUKObfAMErZBWM0iRylGIK5fj/N71JWZJto5eNxO0+kc/P70KFHk7YvGJzRrAkiRZUqyIGB5C5OR9c/sK3Wwto7XQraOEuFSFMZYkn0g8nv1oUK4/wDUf4o6GAhLyciZg0cbADuuD9xg0rdWscVrHOhYM/UE5A+9ChXI8GyQyHKnIo6KG6jpQoVQLDGMEHk0iUXDHHShQq4i5CbACubFYZNChRoEL5a+1B1wp60KFMBkciRVfgY+XFKINxYt6sHGG5/rQoUxN2X4ONHE3PlKPkT/AK0KFCtKboiP/9k="/>
          <p:cNvSpPr>
            <a:spLocks noChangeAspect="1" noChangeArrowheads="1"/>
          </p:cNvSpPr>
          <p:nvPr/>
        </p:nvSpPr>
        <p:spPr bwMode="auto">
          <a:xfrm>
            <a:off x="63500" y="-546100"/>
            <a:ext cx="1676400" cy="1123950"/>
          </a:xfrm>
          <a:prstGeom prst="rect">
            <a:avLst/>
          </a:prstGeom>
          <a:noFill/>
          <a:ln w="9525">
            <a:noFill/>
            <a:miter lim="800000"/>
            <a:headEnd/>
            <a:tailEnd/>
          </a:ln>
        </p:spPr>
        <p:txBody>
          <a:bodyPr/>
          <a:lstStyle/>
          <a:p>
            <a:pPr fontAlgn="base">
              <a:spcBef>
                <a:spcPct val="0"/>
              </a:spcBef>
              <a:spcAft>
                <a:spcPct val="0"/>
              </a:spcAft>
            </a:pPr>
            <a:endParaRPr lang="en-US">
              <a:solidFill>
                <a:srgbClr val="000000"/>
              </a:solidFill>
            </a:endParaRPr>
          </a:p>
        </p:txBody>
      </p:sp>
      <p:pic>
        <p:nvPicPr>
          <p:cNvPr id="1026" name="Picture 2"/>
          <p:cNvPicPr>
            <a:picLocks noChangeAspect="1" noChangeArrowheads="1"/>
          </p:cNvPicPr>
          <p:nvPr/>
        </p:nvPicPr>
        <p:blipFill>
          <a:blip r:embed="rId2" cstate="print"/>
          <a:srcRect/>
          <a:stretch>
            <a:fillRect/>
          </a:stretch>
        </p:blipFill>
        <p:spPr bwMode="auto">
          <a:xfrm>
            <a:off x="179512" y="1458006"/>
            <a:ext cx="7680176" cy="4668107"/>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179512" y="89371"/>
            <a:ext cx="5753100" cy="1038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16"/>
          <p:cNvSpPr>
            <a:spLocks noChangeArrowheads="1"/>
          </p:cNvSpPr>
          <p:nvPr/>
        </p:nvSpPr>
        <p:spPr bwMode="auto">
          <a:xfrm>
            <a:off x="1798205" y="116036"/>
            <a:ext cx="3312368" cy="1872208"/>
          </a:xfrm>
          <a:prstGeom prst="ellipse">
            <a:avLst/>
          </a:prstGeom>
          <a:solidFill>
            <a:srgbClr val="CCFFFF"/>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it-IT" sz="1800" i="0" kern="0" dirty="0" smtClean="0">
                <a:solidFill>
                  <a:sysClr val="windowText" lastClr="000000"/>
                </a:solidFill>
              </a:rPr>
              <a:t>Technical and </a:t>
            </a:r>
            <a:r>
              <a:rPr lang="it-IT" sz="1800" i="0" kern="0" dirty="0" err="1" smtClean="0">
                <a:solidFill>
                  <a:sysClr val="windowText" lastClr="000000"/>
                </a:solidFill>
              </a:rPr>
              <a:t>organizational</a:t>
            </a:r>
            <a:endParaRPr lang="it-IT" sz="1800" i="0" kern="0" dirty="0" smtClean="0">
              <a:solidFill>
                <a:sysClr val="windowText" lastClr="000000"/>
              </a:solidFill>
            </a:endParaRPr>
          </a:p>
          <a:p>
            <a:pPr marL="0" marR="0" lvl="0" indent="0" algn="ctr" defTabSz="914400" eaLnBrk="1" fontAlgn="auto" latinLnBrk="0" hangingPunct="1">
              <a:lnSpc>
                <a:spcPct val="100000"/>
              </a:lnSpc>
              <a:spcBef>
                <a:spcPts val="0"/>
              </a:spcBef>
              <a:spcAft>
                <a:spcPts val="0"/>
              </a:spcAft>
              <a:buClrTx/>
              <a:buSzTx/>
              <a:buFontTx/>
              <a:buNone/>
              <a:tabLst/>
              <a:defRPr/>
            </a:pPr>
            <a:r>
              <a:rPr lang="it-IT" sz="1800" i="0" kern="0" dirty="0" smtClean="0">
                <a:solidFill>
                  <a:sysClr val="windowText" lastClr="000000"/>
                </a:solidFill>
              </a:rPr>
              <a:t> </a:t>
            </a:r>
            <a:r>
              <a:rPr lang="it-IT" sz="1800" i="0" kern="0" dirty="0" err="1" smtClean="0">
                <a:solidFill>
                  <a:sysClr val="windowText" lastClr="000000"/>
                </a:solidFill>
              </a:rPr>
              <a:t>errors</a:t>
            </a:r>
            <a:endParaRPr kumimoji="0" lang="it-IT" sz="1800" i="0" u="none" strike="noStrike" kern="0" cap="none" spc="0" normalizeH="0" baseline="0" noProof="0" dirty="0" smtClean="0">
              <a:ln>
                <a:noFill/>
              </a:ln>
              <a:solidFill>
                <a:sysClr val="windowText" lastClr="000000"/>
              </a:solidFill>
              <a:effectLst/>
              <a:uLnTx/>
              <a:uFillTx/>
            </a:endParaRPr>
          </a:p>
        </p:txBody>
      </p:sp>
      <p:sp>
        <p:nvSpPr>
          <p:cNvPr id="22" name="Oval 17"/>
          <p:cNvSpPr>
            <a:spLocks noChangeArrowheads="1"/>
          </p:cNvSpPr>
          <p:nvPr/>
        </p:nvSpPr>
        <p:spPr bwMode="auto">
          <a:xfrm>
            <a:off x="503113" y="3716262"/>
            <a:ext cx="2578561" cy="2016993"/>
          </a:xfrm>
          <a:prstGeom prst="ellipse">
            <a:avLst/>
          </a:prstGeom>
          <a:solidFill>
            <a:srgbClr val="CC99FF"/>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t-IT" sz="2000" b="0" i="0" u="none" strike="noStrike" kern="0" cap="none" spc="0" normalizeH="0" baseline="0" noProof="0" dirty="0" err="1" smtClean="0">
                <a:ln>
                  <a:noFill/>
                </a:ln>
                <a:solidFill>
                  <a:sysClr val="windowText" lastClr="000000"/>
                </a:solidFill>
                <a:effectLst/>
                <a:uLnTx/>
                <a:uFillTx/>
              </a:rPr>
              <a:t>Plant</a:t>
            </a:r>
            <a:r>
              <a:rPr kumimoji="0" lang="it-IT" sz="2000" b="0" i="0" u="none" strike="noStrike" kern="0" cap="none" spc="0" normalizeH="0" baseline="0" noProof="0" dirty="0" smtClean="0">
                <a:ln>
                  <a:noFill/>
                </a:ln>
                <a:solidFill>
                  <a:sysClr val="windowText" lastClr="000000"/>
                </a:solidFill>
                <a:effectLst/>
                <a:uLnTx/>
                <a:uFillTx/>
              </a:rPr>
              <a:t> </a:t>
            </a:r>
            <a:r>
              <a:rPr kumimoji="0" lang="it-IT" sz="2000" b="0" i="0" u="none" strike="noStrike" kern="0" cap="none" spc="0" normalizeH="0" baseline="0" noProof="0" dirty="0" err="1" smtClean="0">
                <a:ln>
                  <a:noFill/>
                </a:ln>
                <a:solidFill>
                  <a:sysClr val="windowText" lastClr="000000"/>
                </a:solidFill>
                <a:effectLst/>
                <a:uLnTx/>
                <a:uFillTx/>
              </a:rPr>
              <a:t>operators</a:t>
            </a:r>
            <a:endParaRPr kumimoji="0" lang="it-IT" sz="2000" b="0" i="0" u="none" strike="noStrike" kern="0" cap="none" spc="0" normalizeH="0" baseline="0" noProof="0" dirty="0" smtClean="0">
              <a:ln>
                <a:noFill/>
              </a:ln>
              <a:solidFill>
                <a:sysClr val="windowText" lastClr="000000"/>
              </a:solidFill>
              <a:effectLst/>
              <a:uLnTx/>
              <a:uFillTx/>
            </a:endParaRPr>
          </a:p>
          <a:p>
            <a:pPr marL="0" marR="0" lvl="0" indent="0" algn="ctr" defTabSz="914400" eaLnBrk="1" fontAlgn="auto" latinLnBrk="0" hangingPunct="1">
              <a:lnSpc>
                <a:spcPct val="100000"/>
              </a:lnSpc>
              <a:spcBef>
                <a:spcPts val="0"/>
              </a:spcBef>
              <a:spcAft>
                <a:spcPts val="0"/>
              </a:spcAft>
              <a:buClrTx/>
              <a:buSzTx/>
              <a:buFontTx/>
              <a:buNone/>
              <a:tabLst/>
              <a:defRPr/>
            </a:pPr>
            <a:r>
              <a:rPr lang="it-IT" sz="2000" b="0" i="0" kern="0" dirty="0" smtClean="0">
                <a:solidFill>
                  <a:sysClr val="windowText" lastClr="000000"/>
                </a:solidFill>
              </a:rPr>
              <a:t>(</a:t>
            </a:r>
            <a:r>
              <a:rPr lang="it-IT" sz="2000" b="0" i="0" kern="0" dirty="0" err="1" smtClean="0">
                <a:solidFill>
                  <a:sysClr val="windowText" lastClr="000000"/>
                </a:solidFill>
              </a:rPr>
              <a:t>industry</a:t>
            </a:r>
            <a:r>
              <a:rPr lang="it-IT" sz="2000" b="0" i="0" kern="0" dirty="0" smtClean="0">
                <a:solidFill>
                  <a:sysClr val="windowText" lastClr="000000"/>
                </a:solidFill>
              </a:rPr>
              <a:t>)</a:t>
            </a:r>
            <a:endParaRPr kumimoji="0" lang="it-IT" sz="2000" b="0" i="0" u="none" strike="noStrike" kern="0" cap="none" spc="0" normalizeH="0" baseline="0" noProof="0" dirty="0" smtClean="0">
              <a:ln>
                <a:noFill/>
              </a:ln>
              <a:solidFill>
                <a:sysClr val="windowText" lastClr="000000"/>
              </a:solidFill>
              <a:effectLst/>
              <a:uLnTx/>
              <a:uFillTx/>
            </a:endParaRPr>
          </a:p>
        </p:txBody>
      </p:sp>
      <p:sp>
        <p:nvSpPr>
          <p:cNvPr id="25" name="Oval 20"/>
          <p:cNvSpPr>
            <a:spLocks noChangeArrowheads="1"/>
          </p:cNvSpPr>
          <p:nvPr/>
        </p:nvSpPr>
        <p:spPr bwMode="auto">
          <a:xfrm>
            <a:off x="6191250" y="1700213"/>
            <a:ext cx="2952750" cy="1728787"/>
          </a:xfrm>
          <a:prstGeom prst="ellipse">
            <a:avLst/>
          </a:prstGeom>
          <a:solidFill>
            <a:schemeClr val="accent1">
              <a:lumMod val="60000"/>
              <a:lumOff val="40000"/>
            </a:schemeClr>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t-IT" sz="1800" i="0" u="none" strike="noStrike" kern="0" cap="none" spc="0" normalizeH="0" baseline="0" noProof="0" dirty="0" err="1" smtClean="0">
                <a:ln>
                  <a:noFill/>
                </a:ln>
                <a:solidFill>
                  <a:sysClr val="windowText" lastClr="000000"/>
                </a:solidFill>
                <a:effectLst/>
                <a:uLnTx/>
                <a:uFillTx/>
              </a:rPr>
              <a:t>Political</a:t>
            </a:r>
            <a:r>
              <a:rPr kumimoji="0" lang="it-IT" sz="1800" i="0" u="none" strike="noStrike" kern="0" cap="none" spc="0" normalizeH="0" noProof="0" dirty="0" smtClean="0">
                <a:ln>
                  <a:noFill/>
                </a:ln>
                <a:solidFill>
                  <a:sysClr val="windowText" lastClr="000000"/>
                </a:solidFill>
                <a:effectLst/>
                <a:uLnTx/>
                <a:uFillTx/>
              </a:rPr>
              <a:t> </a:t>
            </a:r>
            <a:r>
              <a:rPr kumimoji="0" lang="it-IT" sz="1800" i="0" u="none" strike="noStrike" kern="0" cap="none" spc="0" normalizeH="0" noProof="0" dirty="0" err="1" smtClean="0">
                <a:ln>
                  <a:noFill/>
                </a:ln>
                <a:solidFill>
                  <a:sysClr val="windowText" lastClr="000000"/>
                </a:solidFill>
                <a:effectLst/>
                <a:uLnTx/>
                <a:uFillTx/>
              </a:rPr>
              <a:t>interests</a:t>
            </a:r>
            <a:endParaRPr kumimoji="0" lang="it-IT" sz="1800" i="0" u="none" strike="noStrike" kern="0" cap="none" spc="0" normalizeH="0" baseline="0" noProof="0" dirty="0" smtClean="0">
              <a:ln>
                <a:noFill/>
              </a:ln>
              <a:solidFill>
                <a:sysClr val="windowText" lastClr="000000"/>
              </a:solidFill>
              <a:effectLst/>
              <a:uLnTx/>
              <a:uFillTx/>
            </a:endParaRPr>
          </a:p>
        </p:txBody>
      </p:sp>
      <p:sp>
        <p:nvSpPr>
          <p:cNvPr id="29" name="Oval 22"/>
          <p:cNvSpPr>
            <a:spLocks noChangeArrowheads="1"/>
          </p:cNvSpPr>
          <p:nvPr/>
        </p:nvSpPr>
        <p:spPr bwMode="auto">
          <a:xfrm>
            <a:off x="2520826" y="1988244"/>
            <a:ext cx="3670424" cy="1728788"/>
          </a:xfrm>
          <a:prstGeom prst="ellipse">
            <a:avLst/>
          </a:prstGeom>
          <a:solidFill>
            <a:srgbClr val="FF6600"/>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0" i="0" dirty="0">
                <a:solidFill>
                  <a:schemeClr val="tx1"/>
                </a:solidFill>
              </a:rPr>
              <a:t>Indifference </a:t>
            </a:r>
            <a:r>
              <a:rPr lang="en-US" b="0" i="0" dirty="0" smtClean="0">
                <a:solidFill>
                  <a:schemeClr val="tx1"/>
                </a:solidFill>
              </a:rPr>
              <a:t>from</a:t>
            </a:r>
          </a:p>
          <a:p>
            <a:pPr marL="0" marR="0" lvl="0" indent="0" algn="ctr" defTabSz="914400" eaLnBrk="1" fontAlgn="auto" latinLnBrk="0" hangingPunct="1">
              <a:lnSpc>
                <a:spcPct val="100000"/>
              </a:lnSpc>
              <a:spcBef>
                <a:spcPts val="0"/>
              </a:spcBef>
              <a:spcAft>
                <a:spcPts val="0"/>
              </a:spcAft>
              <a:buClrTx/>
              <a:buSzTx/>
              <a:buFontTx/>
              <a:buNone/>
              <a:tabLst/>
              <a:defRPr/>
            </a:pPr>
            <a:r>
              <a:rPr lang="en-US" b="0" i="0" dirty="0" smtClean="0">
                <a:solidFill>
                  <a:schemeClr val="tx1"/>
                </a:solidFill>
              </a:rPr>
              <a:t> </a:t>
            </a:r>
            <a:r>
              <a:rPr lang="en-US" b="0" i="0" dirty="0">
                <a:solidFill>
                  <a:schemeClr val="tx1"/>
                </a:solidFill>
              </a:rPr>
              <a:t>the national government</a:t>
            </a:r>
            <a:endParaRPr kumimoji="0" lang="it-IT" sz="1800" b="0" i="0" u="none" strike="noStrike" kern="0" cap="none" spc="0" normalizeH="0" baseline="0" noProof="0" dirty="0" smtClean="0">
              <a:ln>
                <a:noFill/>
              </a:ln>
              <a:solidFill>
                <a:schemeClr val="tx1"/>
              </a:solidFill>
              <a:effectLst/>
              <a:uLnTx/>
              <a:uFillTx/>
            </a:endParaRPr>
          </a:p>
        </p:txBody>
      </p:sp>
      <p:sp>
        <p:nvSpPr>
          <p:cNvPr id="37" name="Segnaposto contenuto 2"/>
          <p:cNvSpPr>
            <a:spLocks/>
          </p:cNvSpPr>
          <p:nvPr/>
        </p:nvSpPr>
        <p:spPr bwMode="auto">
          <a:xfrm>
            <a:off x="2951312" y="5589241"/>
            <a:ext cx="5869160" cy="792088"/>
          </a:xfrm>
          <a:prstGeom prst="rect">
            <a:avLst/>
          </a:prstGeom>
          <a:noFill/>
          <a:ln w="9525">
            <a:noFill/>
            <a:miter lim="800000"/>
            <a:headEnd/>
            <a:tailEnd/>
          </a:ln>
        </p:spPr>
        <p:txBody>
          <a:bodyPr/>
          <a:lstStyle/>
          <a:p>
            <a:pPr eaLnBrk="0" hangingPunct="0">
              <a:spcBef>
                <a:spcPct val="20000"/>
              </a:spcBef>
              <a:buClr>
                <a:srgbClr val="FFC20F"/>
              </a:buClr>
            </a:pPr>
            <a:endParaRPr lang="it-IT" b="0" i="0" dirty="0">
              <a:latin typeface="Verdana" pitchFamily="34" charset="0"/>
            </a:endParaRPr>
          </a:p>
        </p:txBody>
      </p:sp>
      <p:sp>
        <p:nvSpPr>
          <p:cNvPr id="12" name="Oval 20"/>
          <p:cNvSpPr>
            <a:spLocks noChangeArrowheads="1"/>
          </p:cNvSpPr>
          <p:nvPr/>
        </p:nvSpPr>
        <p:spPr bwMode="auto">
          <a:xfrm>
            <a:off x="128924" y="1387262"/>
            <a:ext cx="2952750" cy="1728787"/>
          </a:xfrm>
          <a:prstGeom prst="ellipse">
            <a:avLst/>
          </a:prstGeom>
          <a:solidFill>
            <a:srgbClr val="CC9900"/>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0" i="0" dirty="0">
                <a:solidFill>
                  <a:srgbClr val="FFFFFF"/>
                </a:solidFill>
              </a:rPr>
              <a:t>local </a:t>
            </a:r>
            <a:r>
              <a:rPr lang="en-US" b="0" i="0" dirty="0" smtClean="0">
                <a:solidFill>
                  <a:srgbClr val="FFFFFF"/>
                </a:solidFill>
              </a:rPr>
              <a:t>bureaucratic</a:t>
            </a:r>
          </a:p>
          <a:p>
            <a:pPr marL="0" marR="0" lvl="0" indent="0" algn="ctr" defTabSz="914400" eaLnBrk="1" fontAlgn="auto" latinLnBrk="0" hangingPunct="1">
              <a:lnSpc>
                <a:spcPct val="100000"/>
              </a:lnSpc>
              <a:spcBef>
                <a:spcPts val="0"/>
              </a:spcBef>
              <a:spcAft>
                <a:spcPts val="0"/>
              </a:spcAft>
              <a:buClrTx/>
              <a:buSzTx/>
              <a:buFontTx/>
              <a:buNone/>
              <a:tabLst/>
              <a:defRPr/>
            </a:pPr>
            <a:r>
              <a:rPr lang="en-US" b="0" i="0" dirty="0" smtClean="0">
                <a:solidFill>
                  <a:srgbClr val="FFFFFF"/>
                </a:solidFill>
              </a:rPr>
              <a:t> </a:t>
            </a:r>
            <a:r>
              <a:rPr lang="en-US" b="0" i="0" dirty="0">
                <a:solidFill>
                  <a:srgbClr val="FFFFFF"/>
                </a:solidFill>
              </a:rPr>
              <a:t>incompetence</a:t>
            </a:r>
            <a:endParaRPr kumimoji="0" lang="it-IT" sz="1800" b="0" i="0" u="none" strike="noStrike" kern="0" cap="none" spc="0" normalizeH="0" baseline="0" noProof="0" dirty="0" smtClean="0">
              <a:ln>
                <a:noFill/>
              </a:ln>
              <a:solidFill>
                <a:sysClr val="windowText" lastClr="000000"/>
              </a:solidFill>
              <a:effectLst/>
              <a:uLnTx/>
              <a:uFillTx/>
            </a:endParaRPr>
          </a:p>
        </p:txBody>
      </p:sp>
      <p:sp>
        <p:nvSpPr>
          <p:cNvPr id="13" name="Rectangle 2"/>
          <p:cNvSpPr>
            <a:spLocks noChangeArrowheads="1"/>
          </p:cNvSpPr>
          <p:nvPr/>
        </p:nvSpPr>
        <p:spPr bwMode="auto">
          <a:xfrm>
            <a:off x="5885892" y="206141"/>
            <a:ext cx="2554288" cy="869202"/>
          </a:xfrm>
          <a:prstGeom prst="rect">
            <a:avLst/>
          </a:prstGeom>
          <a:noFill/>
          <a:ln w="9525">
            <a:noFill/>
            <a:miter lim="800000"/>
            <a:headEnd/>
            <a:tailEnd/>
          </a:ln>
          <a:effectLst/>
        </p:spPr>
        <p:txBody>
          <a:bodyPr anchor="ctr"/>
          <a:lstStyle/>
          <a:p>
            <a:pPr eaLnBrk="0" hangingPunct="0"/>
            <a:r>
              <a:rPr lang="it-IT" i="0" dirty="0" smtClean="0">
                <a:latin typeface="Verdana" pitchFamily="34" charset="0"/>
              </a:rPr>
              <a:t>The </a:t>
            </a:r>
            <a:r>
              <a:rPr lang="it-IT" i="0" dirty="0" err="1" smtClean="0">
                <a:latin typeface="Verdana" pitchFamily="34" charset="0"/>
              </a:rPr>
              <a:t>reasons</a:t>
            </a:r>
            <a:r>
              <a:rPr lang="it-IT" i="0" dirty="0" smtClean="0">
                <a:latin typeface="Verdana" pitchFamily="34" charset="0"/>
              </a:rPr>
              <a:t> </a:t>
            </a:r>
            <a:endParaRPr lang="it-IT" i="0" dirty="0">
              <a:latin typeface="Verdana" pitchFamily="34" charset="0"/>
            </a:endParaRPr>
          </a:p>
        </p:txBody>
      </p:sp>
      <p:grpSp>
        <p:nvGrpSpPr>
          <p:cNvPr id="3" name="Gruppo 2"/>
          <p:cNvGrpSpPr/>
          <p:nvPr/>
        </p:nvGrpSpPr>
        <p:grpSpPr>
          <a:xfrm>
            <a:off x="3635896" y="3861048"/>
            <a:ext cx="5395958" cy="2308023"/>
            <a:chOff x="3635896" y="3861048"/>
            <a:chExt cx="5395958" cy="2308023"/>
          </a:xfrm>
        </p:grpSpPr>
        <p:sp>
          <p:nvSpPr>
            <p:cNvPr id="10" name="Oval 16"/>
            <p:cNvSpPr>
              <a:spLocks noChangeArrowheads="1"/>
            </p:cNvSpPr>
            <p:nvPr/>
          </p:nvSpPr>
          <p:spPr bwMode="auto">
            <a:xfrm>
              <a:off x="3635896" y="3861048"/>
              <a:ext cx="3312368" cy="1872208"/>
            </a:xfrm>
            <a:prstGeom prst="ellipse">
              <a:avLst/>
            </a:prstGeom>
            <a:solidFill>
              <a:srgbClr val="CCFFFF"/>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it-IT" sz="1800" i="0" kern="0" dirty="0" smtClean="0">
                  <a:solidFill>
                    <a:sysClr val="windowText" lastClr="000000"/>
                  </a:solidFill>
                </a:rPr>
                <a:t>Ecomafia </a:t>
              </a:r>
              <a:r>
                <a:rPr lang="it-IT" sz="1800" i="0" kern="0" dirty="0" err="1" smtClean="0">
                  <a:solidFill>
                    <a:sysClr val="windowText" lastClr="000000"/>
                  </a:solidFill>
                </a:rPr>
                <a:t>interests</a:t>
              </a:r>
              <a:endParaRPr kumimoji="0" lang="it-IT" sz="1800" i="0" u="none" strike="noStrike" kern="0" cap="none" spc="0" normalizeH="0" baseline="0" noProof="0" dirty="0" smtClean="0">
                <a:ln>
                  <a:noFill/>
                </a:ln>
                <a:solidFill>
                  <a:sysClr val="windowText" lastClr="000000"/>
                </a:solidFill>
                <a:effectLst/>
                <a:uLnTx/>
                <a:uFillTx/>
              </a:endParaRPr>
            </a:p>
          </p:txBody>
        </p:sp>
        <p:sp>
          <p:nvSpPr>
            <p:cNvPr id="26" name="Oval 21"/>
            <p:cNvSpPr>
              <a:spLocks noChangeArrowheads="1"/>
            </p:cNvSpPr>
            <p:nvPr/>
          </p:nvSpPr>
          <p:spPr bwMode="auto">
            <a:xfrm>
              <a:off x="6186608" y="4404739"/>
              <a:ext cx="2845246" cy="1764332"/>
            </a:xfrm>
            <a:prstGeom prst="ellipse">
              <a:avLst/>
            </a:prstGeom>
            <a:solidFill>
              <a:schemeClr val="tx1">
                <a:lumMod val="75000"/>
                <a:lumOff val="25000"/>
              </a:schemeClr>
            </a:solidFill>
            <a:ln w="9525">
              <a:solidFill>
                <a:srgbClr val="000000"/>
              </a:solidFill>
              <a:round/>
              <a:headEnd/>
              <a:tailEnd/>
            </a:ln>
            <a:effectLst/>
          </p:spPr>
          <p:txBody>
            <a:bodyPr wrap="none" anchor="ctr"/>
            <a:lstStyle/>
            <a:p>
              <a:pPr lvl="0" algn="ctr"/>
              <a:r>
                <a:rPr lang="en-US" b="0" i="0" dirty="0">
                  <a:solidFill>
                    <a:srgbClr val="FFFFFF"/>
                  </a:solidFill>
                </a:rPr>
                <a:t>organized </a:t>
              </a:r>
              <a:endParaRPr lang="en-US" b="0" i="0" dirty="0" smtClean="0">
                <a:solidFill>
                  <a:srgbClr val="FFFFFF"/>
                </a:solidFill>
              </a:endParaRPr>
            </a:p>
            <a:p>
              <a:pPr lvl="0" algn="ctr"/>
              <a:r>
                <a:rPr lang="en-US" b="0" i="0" dirty="0" smtClean="0">
                  <a:solidFill>
                    <a:srgbClr val="FFFFFF"/>
                  </a:solidFill>
                </a:rPr>
                <a:t>crime </a:t>
              </a:r>
              <a:r>
                <a:rPr lang="en-US" b="0" i="0" dirty="0">
                  <a:solidFill>
                    <a:srgbClr val="FFFFFF"/>
                  </a:solidFill>
                </a:rPr>
                <a:t>syndicates</a:t>
              </a:r>
            </a:p>
          </p:txBody>
        </p:sp>
      </p:grpSp>
    </p:spTree>
    <p:extLst>
      <p:ext uri="{BB962C8B-B14F-4D97-AF65-F5344CB8AC3E}">
        <p14:creationId xmlns:p14="http://schemas.microsoft.com/office/powerpoint/2010/main" val="180537597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5" grpId="0" animBg="1"/>
      <p:bldP spid="29"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8" name="AutoShape 2" descr="data:image/jpeg;base64,/9j/4AAQSkZJRgABAQAAAQABAAD/2wBDAAkGBwgHBgkIBwgKCgkLDRYPDQwMDRsUFRAWIB0iIiAdHx8kKDQsJCYxJx8fLT0tMTU3Ojo6Iys/RD84QzQ5Ojf/2wBDAQoKCg0MDRoPDxo3JR8lNzc3Nzc3Nzc3Nzc3Nzc3Nzc3Nzc3Nzc3Nzc3Nzc3Nzc3Nzc3Nzc3Nzc3Nzc3Nzc3Nzf/wAARCACEAMUDASIAAhEBAxEB/8QAHAAAAAcBAQAAAAAAAAAAAAAAAAIDBAUGBwEI/8QAPBAAAgEDAwIEBAQEBAUFAAAAAQIDAAQRBRIhMUEGEyJRYXGBkQcUMqEVI7HBQlLR4QgkM4LwcqKywvH/xAAaAQACAwEBAAAAAAAAAAAAAAACAwABBAUG/8QAKREAAgIBBAEEAgEFAAAAAAAAAAECEQMEEiExQRMiUWEUgTIFQnGx8P/aAAwDAQACEQMRAD8AxwKaNijd67W4z2FWjVzpXCwqyAY4ou6gTnAB5PQU9stC1bUCPymn3LqxGH8sheT1yeMULlFdsKKbGW+uh6mbzwZrlnpb6jLAjxRsVlSJ90kZBwcqPY9cZxkdqr4bkKDknoB3qlki+mW4NCxkwOf2rhk+P3qR0nQdRv8AUbS3NjcKk0igvJE6ptzySccDGea2FPC2gWrpJ/ALJIXV9quhmy3rwMnOcbQTj3PtyvJqYw4DjjcjCwXc4QFj7Lya7IJI1VpEdFcZUupAYe4963y002GC8S2ttMtIEil/5l4bQoQm5SuMdeCc4zzzS6Wl0uFQDzIg4JS3j9fK46jA4ZgPnycis71vPQ1YPs88sxDbTkH2xzRWcr+rI+Yr0heWt7ZWlzJDvjyGkjbyoyUXGNgz1I469f2qbsYxLGss4dgihdjqmS2Bknj5HFV+b9E9D7PKu99oO1sHocdaHnn3Feqpdw8oRxbgwZWXYmC+0nJ74z7YpA2azxpEYraRid0heBMFTjgDHxNV+b9F+h9nl3zz/nFGEr9dwPyr0xf6TZXLSo2kWUpyCEeBdpU7sfXjp8PjUZfeENBvBNJfaJYt5cI3GMNGxOOehBAA6VPzlfKJ+O/k8+CY0dZs+/1rabn8MfC80LNDbXNuoj3NJBdFiOOwbOaqnin8OLDSLWe4tdYuV8iB5nSe33DAxgbxgAkkADnJJ9jTY63HJ0BLTySKIkpNKhjimEbmncbZFbIyTM7VCoJ98UbcffNJ0KIEU3E+9CuChUK5G+aBOAc8Y96dWOn3Wo3QtrGLzZSC2OygdWJ7Ae9aDoHhG3smiaNPz17u3GZ1wqYGfQp+Ixk+5PHGc2TNGC5HQxOZRdO0HUNR9UcJiiIyZp8ouPh3P0q1WfgnToEV724mvWOfREPKQ4IyAeWPXIPANXb+F4lWWWYvIQhdVwxQ5B5PTOSD0x96WEduZ0ktFUlVYqcb+MKc8HHcDrXPyaucujZHBGK5KxDoVtb3At7DTYYmjjDiWOMNJy23IaTjgc9TVlmspXkhivArRTAGRA2V4U9iOM/btXdanmsbeW48pZVhBYmSTaDgqMHb2PJ7cYpxoUrXumafcyKN08SO6qMh0IzjJ69+etIc5SVtjEoroUjt4kikjBEkLrnyeCrHHsoyc4Hem+n+E9Ltk3xWhiReTGsezcQD1xyTUxBayPIzSTyFtjfrGevfHfHSoO20a7Xx9FqMaP8Aw2GzMRO8gO+MA7fh71IN9WVN/RNWcTQQwFg7RoiuoYk7VLZzj2H3p3O835iFoxE8iZYAKcMuOSG7HJ6GpKMELl0AGwHJYAUCitIuSowjE4yfarrkGyoah4t0zStSWwneZb2+2+UpgJDFgAA3YdQOM4p9a3bzXDeXbyok0rjcQm6MqFO5+eV6gAc8j44JrXgzTtX8QabqNzdTR3FlIs0KRgbGKkMQ2R8B3FSs8ckNysqIhWV5AMLkrxyf2qNKk0Um/I21C9k/hsxDs4G6NsIAcj/GDg+njp+9dv8AUP4TY3FxcykQw3IUmOMMSpA4I+/Py+NJ3UMr6c+G2mQf4k3YJI+mOaeaxo9trWlzWWouwiZwzGFthJHxHNRIuwWE0epwQXkUzGC4YtbhowpQbTnNLW/nSojlxjaUkAXGWxwwOeB14+VDRrK206ws7CzfMMG4IHOW6HqSeaWjSNo0xIo2jLFfl3qmvgJP5ELZZNqGXa7bwJTtxn9XKjPTOP39qb/xGCSea1VoDcK/KeZyI+MsR14P9Kc2qEyzhJGYo65O3jnNV7QfCbaT4y1LXG1AyJeq2+B7cLgkg8Nu7Y9qFJPsuya3kLEgiIKuiZGMYKfqx2GT+1NNRtLW+S5ju1YRsnkuXXuGGDgdRkipVoXeGNwBjapwBnPt/b3omE8xRKm5ZVZenXp/pQ8oKzy7rmntpWtXtk4x5MzKoxjK54/akom461dvxg002+sx3yIQsxdHJHcHI+4J+1UWJq7Onyb4JnPzRqQ7Wu0VDRwK1CAwoV0ChVkLz+HVik8D7CEaRyZn3YwqkbR8uvHxrR5reeIWiWsSiOaURuzP+gHJJHdjx3I9+cVUPw0to5NHlgKktJcNuGMhiACB9v61o5vbfyiAWkMg2IIMHa3II38KOTjrXHnzJ2dFLbFUMb3S1ktHjKoZSjiNMYAyuM8cdqjtM05bBLWzYblt7RYiI19LcYJx9O9F1fxK8Rmi8mKKWNyFBzMcdOQMAH5E1XNS1241CMhkkZVKqS8oUZHI9KgEYz/mrNL6GL7LddRW7rOkkHmQSpgrIOMFvbvnBrv5u2jjiVTFAqR9FYE4A6AcfH7VSItR1PUS0SRxyPHkMphLtxzn1ZpO1/jF5OkMVxPukBKeSSoYDrjGBjj5UNJdkcky+2eqwXNqk+6aNJEP8uSErIozjkEHn4UQ6vYxu/MzADKjOwNwT3xiqPPpN5HeOl2GLwjMpc7iuemck9TijazBHaeRDfTojzg+VECAzjudvtx7UaSugG3Rdb3xAGsrqOx2R3wT+ULq4DKCBxu2MTiuxeKbO3hhS68uS6MO2R4o32ljjOAV9wcfSq5b6YtpFcz6jNDFa2YH5m5l/SCQDhcZJPIpHS4bDxCtxcaRI00dupOQGUOcgYAYZzk96KL5FystbeMYS5zaqQOmTj296SPiyIhFSBozHvAIxnk5z168fvVN8TeJNF8P6idMuIJJ7uMDzTHH6YywBxknJ4I6VIpYw2WmLql4qRW+JJp2kBJjRccAZyS3YUVOrJz0SWnazqUcV5DeXVzqHnyb4zKijyV/yjDcjOBVxsf4hf2CSK8Fu0gLbGjJK84/zVkeleKdO1ua50+xt7nzWjZkMoCsQvJI2ng45q9a/wCLNL8B6Vp0WpfmZbiaIFI7f1E4A3HcTgDJ+tXtbfKJdFiW3vo5Il8yBpIyeoYA5BFR2oQ+ILqCBLG/tbORJFaRhFv3pzlcMcDOOtF8K+IdK8ZWC3envJmGYCWKbiSNsd+eQQevzqJ1b8SvD+ka0+l3U11FNGQsjrGTHHkZ5I5PB7CgqS6QdotEck6ySOYIz5hUbRLnHBPt8aAklRzvgyOo2sGzk47CuMoR5L2S5YW4gDFw/p4yd32qraH+Iug6zfrZWbz72woZ02jk8cHnGe/yoOWtwSpOiwXl3d2+kubHT5Lq6hjGyFpFRXI4I3EjHzri3Zea1lvEktgYCZVIyI3JT05HXnIyKUlurfTreAarqMEElw7RxNcMq7zuOFHuaaeK5J5rJYY4oJVmcRyhyw9O1jxg9cgD61TaVJ+S1y+CA/EbR4Na0qYys8Q3IdwXJUhgM/bNYRqdomn6rd2UU3nLbzNH5hXaSRweM++ftXoiHTfylmJLdbldsWVEU5UuAM+/sO9ZF+LVykni38rFK8i20CB/MjUMHYBj6hy3G3r05FadFluTiuhWojwmVNDSy0jDyacqvFddGFnRQo2AKFEUax4bhbTdO/J24SW4k/myMozjOMDHfAIznjrxVngsrmS2laZiJIXUgk9FHzpt4G0lI7Vbq4ly0keM9wvHHy4FXkNbeQGMYBK9WHUjpk/SvNLJOUpUzs5NsKVFNi0KG51FrrZ5yMvPUEnOc8UJtFXSjcT/AJcSROm5vMHTjntVkttRgR1jLw+aBk+oHueBjvTLXb2DUbK5t1ne2bBVX8sn69KySxylG93IcMjUv48ENYWLaRpGoajboAwt/MOBuYhULDHI7t39qkLHT1g0ltWEphxaNMGXBYbi0h5II7j96T1GSx1DTJ9OvnkFpcRiOTySu51AGQCSMe3Slbu4tZ9HGkwx3C2ogWBh5sSkxbduM5Jzj5da24tMqcjLkzJe0pH4IaYNT0LVbudiWmvgHcjLHCq5yfmaruo251D8alsBKdiTLCrNlyAsRPfPcmtR0SbTPD9jcW2j2FvbRyTmV4xdEgnYF4IU4OFHA+fektM07RxrZvLfTNOOpK7XP5prmRmJIw3qK56dj78YrXXv3Cdyaqyv/jpGlp4Ot/LcF5tTXJ3EekI56DryB1zXfwDtY5/CV9I+45u9gB4GPSePrVx1N4prqJNRh06eZM3MRl3P5QweQCOoH9aTOp2mkKRFDZKtxIXcwRlSXOGyR3OCBnvjtUi6i4slowr8RLG71Dx1r7WUHmxx3GGKYwoCgc/b71tfjvTre3/Dm9SFFhzaeWrAZxvZSfvTiwtEvTNNF/D47W7yGhGnEMzHOCzliG9QJ6Y5weeal7x9q21ndpbP5kgiRWQgFtuR/TFTc6p+C3t8Hnj8LdOlfx7pEdwAsUwmxkjDgROenORkCrl+OelS6hrGnBJnLRWe1UWIsGYuc8joeBWo3CLpNlJcyraKsLbj5cABGeNo5BJ5xTmItqOnRSywQFJBv8ueP9Ptkc81bnL9lLbfXBnH/D/BLZ6Zq8Fwu2RbtPQw5Hoqi/iT4Z1Cfxbq19EpMEszEFo3AUAAZJxjHFb/AB2rW0yPb29lHjlgg27+CByPnThmnk3K0cBBHKmQnPuMY6UKnL55DqN9cEHtR/AUjRlHYaQcMgwM+Weg7dawTwRpMsHiC1mmaFowwB8qQEg5GMj6V6IitkiE8Jsrf8pMgj8lJPSBzkdMYNRkXhLQbaUT23hizjdQCrQkKQfpihjNqFErmyjf8QqqNL0RgCMz3AJ78Yq7+FrZ5PDOktLKxmktIN5MnmeryznnJz96eX2k2usWMFtrFhNM0YdcpPj9R9RyCPbr1o0Ftb6NDax20Mtrp9ooDb3yscSoQMkknqaDI922vBcbVlF/Ca4nudM1e1nnLC01FwikdA3YHPTOarH436WbbV9L1JQ3l3doI89gydP2b9qv2habpekXN5c6YZBHdyedPEsm/DDOMe2c5+vbgUl4+0d/FHhexjMU1rJEUkx5RlKHbgrgEZ64NBgezPKXhlzV40jA4DzT1OlK6tok2jLbNK5fzt45iZNm1tvOfcjj4U2ibPeu3Caa4MUoi+KFAdKFMsCjV7PXIbZo4I38+NFxuUnHHXgdMcd6nzqxmlS0t0Vm8ncpTGPfuM96p2i6a6WUUrsQqQSSAAAE5VMirDYWKxXCyyO67Y/UQ5GCSBt4+VeUnnUXwei9C1yF/il1dW1xcIW2QMcjPXHwqMjhup9OS+XaAzgENkHG7bx96nbO0t47W4aQ5eSRioViNwzjBA69DSdtZ2rpbacEBlXymkbABIyuf3zSlmbl+y/T9v6GcNvcR2dxqHmxxQeYyQxHLs6hsH96kdNtWurO5d5Ni252elAzE9QFGR0FR2qxY0m102Mev8wqBlHIPUj70v4pVtN0PXhGxSeYStEVblTkgY+lbI6mSi0vmjFk0ac4t/5C2sBnvYY0lRUmYgF3wNwxkn7jipa3EcWq7rCUyW8bvDO4XaCdpJGe49PwovgOzhtfCWiTXUe2SO2LNv65O3n9qbeDGkv9OubiUORNfXDjj/AUfA+mQKOeWUcqjYqGCLxykd0/U00/RLe/1IyXM02BDGz7n24/xM3OOTmoy8Saa9gDFDC9zs3SSbl3SA4PwAC/tRdVB/L6PYv6zFYtIwPXOV61L+G7dZfDkF1KCPKvpJlycYCpItLx55uUr8D8mmjHHFrtjC+mRYvLsZpY7eFgv5jzSFd8noB0znjnvTueR7ix0+e4kuiq2iSAmQqwIZ8dwd2M5PXiozxZZAaXp2xSolvzuKkjgox/tUtrKi38OWqhh5n5CBNx6nJYkfWl4tROWGUr/wCsdk0+NTgkvoo+teJ7a9WeyhvZrmTBTyQxKjB6g9Dj/frWnp4hh0HQbA3zMzyRqVRiAegznGfevPmgaRdXniAwNCwDCQk52jHxI6Ctt12QW6afAITM3lqAEO4qo/8AP2puqyPBjW12KwYVlzVJUiyQ67/Era1ubFv5by7XBOe39Kibnx/ptrqBsZi7zxgLN5QB8vIznB5PB5xTjR41t7GFYE4km3ED22nt9BWZahZSS+PtW89JXRpUMbuCA48sAkH4H40jFnc8LyN9DI4YPP6dcGyvKGuotsmY2gMgKnhgMYP70ytfE1nd3bW0ccwUdGbGHHuOfrQgISCzXIyLE5A+G3PT6VWbWxMdpp8repmJyx68xvzQ5NQ4KLXkmLDCSe7wXGG9WKCeSfe/lyyKnAyRnOPj1qL1jUH1DQLuOz3RXIAXbIgYMCwB45yCMjjmlriSNdOupMcoZM/RP9xVO8CzzXPh3T7i4fLNDg5HBxMoHApssk93fHAuOOG1/JL6VDcvG9zcKF81gzhRjkjrt+3WlrKGR4PNaNQ4dwfLBAwrkA9fhUP4eLS+JfEtpNO+yFhtYSbc+pl6D4AVZ9LUulxCJWiDSSNuUDj1n3z13UmWacZST8BPHFIo34qandQeGzbk3Cme6WEMrh43j2BiGyOM5x9OprJ4VPtWw/idZNL4SvPU8jWk0U2491/S3T4ZP0rF/PbzMQsVX5V29Hk3Y0zDnhUyRVeOlCiQT3DKcRBsd6FbN4ijTp9bjF4kSQs6jdEXMgCx5YcgAHOAOnA461LjxFo7OB/DmMSjiNgpwc53c96oOtapZfxlVswRK4/nIRwWBJyPb5e5NMf4/FHex26KjRsgLybRlvhjtXCx4W4r2nYyZE2+TUIdf0tP5j2MjSlmYSlRuTJ7ccCnEHiHTIWaSKxWKWRdplCjcevU4yaxm412UiN02pFvCCPn9PBOfoKcah4ikmwsSrCynsOMexq3psl8IX6uN8NmwjW9DidJDpqvMrbzIUw24d8455p4ur6LcwNLf6VbzgfqaeIOzZJIHKngVg015Nb3BuDdPL5gGCzFsH2A9ue9S9t4heWze3yI38stGwJJYjJx8CcUz0pw5QtuEvJtS+J9LuBHF+SV4Qm0RuMoB7gbTxXIvEmk24aC1s4oE2E5gXAHHttFYJDfXf8AJufzLqY1IJj4YqDlePnn6VLXHi23nMaWqyxEhSxjXGxj1Cg9ecfPNFJT+LAUIvp0a0dV0P0Sy6XBJcFPLM3k+qTpkZ25x8KUg17w+tuumxWght13ZhEP8v1ZyMYxzkn6mqxo9vb6laSGOcwQEoBPLksXJI2Af4c5Gfp9GW22S3musieER5WSNz6jjqOftSVki20uwtkq5Lte6t4fuERLmzBETlot0X6W5wy8fE0nNr+galmO7RbiJAAI54889zzVV1Hw9eW1itxK6eaiGR4ldiYwPj0J5/8A2onS9Nk1KRYVLtcSf9MFyFCgZLHHb/UUMcmNxddIm2SaLjNd+FLMieys7G1lXG2ZI0BVQQTznIGMirFBFBdFbuTT2luUXakpADBTzjO741l/ifwzdaTbpNO0ckMp2K0chIDZwQVPOPiPatIvPEGnaJFBBqEwN1ICVj6FgOM81N0ZJO+AkpN0ux2Fljlh8qxmjhTO75YOO/NIfw+CVIxc2ckrIzMvmISEzxxzxxToanFcWsVxbyOd21gGJHB7c02l1K3NwYNrySbgmFbGGxkLkkckUpzxJfQSjO/tClskUdzKslvOsQi2INrH5gd/alJ4bCWNN8M4CH0hUcBfSV4x8CaTiu7ed4ZYHYQyK+TyCGBGVOec9c/Kj3OpW9lFFK5b8s7hPNU7lByR6vbnP98Vd49qtIGpX5G9hLttGiuoZtzyPvDQscqeB0GOgFMrvT4LOxQaZBNGkTDhkbAUyBn6jp3+FS9ldrLd3May7vKdQeRxlQRn41D63rK3elavBCHjuoLabak5O1yFPseh4+9Gnjb5qyVPwNL97O+1O5QfmJRLGVjeHhZEwCVBHGc5+9Kaewkt5Ir20ltEWeTYIEdy6g+njnriqRBrFhpVxaJchrdHAAeNCwXqTk98Zx07VYrm6j0q0vdQ1Bt1vDMEjlhQszKwTGQTjq2PtRbIfHZdzrsXvpvztjqNhNptyUkj2A4cNICWByCpAOCD9ay9/Bl20LtYWeomRZQgFwFVCmCWJY4AwRjk1dbzULY2c2pfmEbShbJIjCMiTeWYAYz7jpUFqeo79Lmltrk/lbgweTIq+tW3sXJUnHRSMdueOlacT2L28ITKO53LkhI9EfTIoxqmmXMzzLvjaG+WIbflsbP7UKIRe3LMwnnkC4UMYCeAOOlCj9ZruSC9KHhCfi3S4NP1GS70u8S6tjIIS3mAssoBJB+3WoKWdmjWMdBkj3zVl1zVPD09tbC1sNt80B/NTGMqu8jHpUnkg85qps5OAfnWjTp7Vfgz52k+BRH9SR5yoPU+9CeRZJskDr1Ax8qTzuYHpz2p08aSBI1XMm3gg9TnvT6SYlW0Ih1AGR6c46cml7i5fZHCvCIAPtg/1z+1NyrRqzbMqe9O1sYxYi4nnAZ5SiDd1AHJI+1VJRT5Li3XAvbt/wBIfpkUHB7tnnn7ULG48i8F1b22WjkDEAZ56Z+HJppIlwswRUZW/Tke+Mn9jT1rGWMTStlBGRld3JB7/tmltRQxSb/Q9ttYv7WeRLeXbC21WRyew28c9BzyPYVOeEriW8DRTJFPab1MshAyGUgAHpkEHoPb41VCrTQK6kCZF9K55YDnn2o6apc+SsQmk/MZOXmyAnOcYH/mc1nyYU4+2rHQy0/d0bxqLJOsqJtXzIHj3JwcEY4NROkWK2V/Ck43OtoAWPAz6c/0FZXa+NNadVaS7T0EAEKA3zx36VoWieJH163SSVohfW4I2bTtdTgZ4zj9I+5rlZNLkxRaZvhmx5GqJDxFaG91u2mUKURFZAwyPSwyMf8Ad+1Qv4h6Wuoa3C8yu22BBHlcgZdsgftVht75o5VNwsGwAZKKwYnIPf5GuXWqzNKXjS1ZBj/qO4Oc/BaTjyThHjsa8cXKn0S2hL5sWyMqAIwOScA8dvnSc6mKaV1TdvnSTKvjjGM9aidH15bO7ma6tQFbGBA24E9ScnFJ32v3V5cM6JCIuMB5CpI6478/eqeLdCvJG2sjfgmdJRZ3ujhyUnkkQdjwpx9z+1Rtzdh/DS2sRwApAPt1PHPvQ8OawunxyLeeWMs2DHIDnOPfHtUAFnwEVbYgg+kzZHPxxRPFaV+C40pO/wBFwjY6dpaTjG52jEknQv8AyxjPP0qBttj310jKGilt5pCNx6lfn8ad6lfPe6ILeMw/mFaNsO52naoHUDPPyqN0m4uLK9eaWMNEbdo16lsleh4xjOfpimLGt24BS9jRE6raWIlAaLcyysvUgDngfSnfiW5/KeA9kil/PSOM7Tj/AARtk+/6TRdfAvdWe5hIeIh2RCNhEm309uRnr3xXfEV3Y6j4btLDUEWwaNkMlxEu9Fwm3AGQeST27961RSdciJ2r4K+7CX8L7qRcgiRD8iJkH/3/AH+NS34Ym1Wxc3jusHqBIPIwc5/93Sl7WTQJPCEnh+TUg8cpDC5WEJIPWrjg/FMUpociaBpktpbql9FKHAaQqDzj2Ge3SjyNPG4/YvGvcmXS2Hh0R4hv5kHUgqR/ahWcz3EMO0Sl4s5xm5xmhWP8SL5o072v7v8ARmRbDZLE596Bxgbfqa6Ru3YU8d67sCk7pY2wONuTuPt04/2r0pwggNLGYkMXPqAAGOOMV2OFDHJI0yJsGdpHLEnGB7+/wpe3/KoBLcROSAWGx8ZPb5f3oHJBRTGYJIGO3WncjiOJVGDuxu+9IiUNLIyooDHAVRwPpS1sUinV3H6B0HJ54qSZaQe4VElV1LqSMHIwAfhS8b7mZlYnYgB5654NKXEsU1tGZ4oY3GF5i5C5HfP9v602yTGNm1o34LKDgHtzSk7SGNU2KQTiOeOMkkBwwyBweMfOl5EKzC8tonK+lxI3+Jup3fMgnHxqOi81p0jihZnEnAAwc1I29xdrHujwkcRJKdSTg/61U+OUXB32R8sBWMiL9JI3Fexx3/b71b/w3tbtdVlljhzbbNsjuOc8nA++aiLZBLFBJ/y7+XiJtx7E8be7Hls9cYJq6+Ebe+RZLk25srFhtitip5IPLEnkmsGuzVhaRr0+OpqRYpVkHQIP+3/emrrPztZM/wDoFGmZtxATjtgURpGKjaOa85Gc/k6TbEGSVh644yB3GVP+lJPGZJI+saoMYC538nqc/wDmKdFm2jKsDRPW3IDAjpTo5ZIBtiDW6SLxKFOehJ/vihLZOY1IjU46uGJ3Utuc/rB+tF9O7oAfcU1ZWit4yjhQu4DZKEBlDHgkZGcdOMUUreK/8sqR7Cdh/UCnjQRGXzQo3nqxXJPbmuTKGXa8SMPYEj+9PjnjYLkmiMuZtVA9VpcOo7ofM/8AjmoHWJ7u5tmgcqsbFTtk4bIOe4HtVzBjbG5HQ++QRShc/p/Moc9nY4/fin488U7EzhuVKRnEcWtJGpt1aSANhMDcN3w+PTp/rTNI9R06UMiXMLLggHIGDWmNYoDv/KROeziPafo6YP7mmbadarvIimXcd2EmzjPb1A+1bI6pPtGV6SS6Zn+oXl1dSL+auJHKjCl1H9hQq5SWFmGz5zAntJaqx+4Yf0oU1aqNfxFPS5G+WUK5jVZGAzj/AHFNWQKxx2NChW5dCH2Pg6tZRL5MQZWZjIE9TewJ7gU6060jvdQWGfd5e3JVTjPI4oUKVLpjsa5L3qXhfRrDw9dPDYo0xn9Mzkl4xsTgH269c9TVA0tVuV/nqrgEnBHHShQrNhk3F2PyRSao7Gv5t985LFcRgdgB0/rUxDpVtNo1zP64zFZiVVjIClhjkjHxoUKObfAMErZBWM0iRylGIK5fj/N71JWZJto5eNxO0+kc/P70KFHk7YvGJzRrAkiRZUqyIGB5C5OR9c/sK3Wwto7XQraOEuFSFMZYkn0g8nv1oUK4/wDUf4o6GAhLyciZg0cbADuuD9xg0rdWscVrHOhYM/UE5A+9ChXI8GyQyHKnIo6KG6jpQoVQLDGMEHk0iUXDHHShQq4i5CbACubFYZNChRoEL5a+1B1wp60KFMBkciRVfgY+XFKINxYt6sHGG5/rQoUxN2X4ONHE3PlKPkT/AK0KFCtKboiP/9k="/>
          <p:cNvSpPr>
            <a:spLocks noChangeAspect="1" noChangeArrowheads="1"/>
          </p:cNvSpPr>
          <p:nvPr/>
        </p:nvSpPr>
        <p:spPr bwMode="auto">
          <a:xfrm>
            <a:off x="63500" y="-546100"/>
            <a:ext cx="1676400" cy="1123950"/>
          </a:xfrm>
          <a:prstGeom prst="rect">
            <a:avLst/>
          </a:prstGeom>
          <a:noFill/>
          <a:ln w="9525">
            <a:noFill/>
            <a:miter lim="800000"/>
            <a:headEnd/>
            <a:tailEnd/>
          </a:ln>
        </p:spPr>
        <p:txBody>
          <a:bodyPr/>
          <a:lstStyle/>
          <a:p>
            <a:pPr fontAlgn="base">
              <a:spcBef>
                <a:spcPct val="0"/>
              </a:spcBef>
              <a:spcAft>
                <a:spcPct val="0"/>
              </a:spcAft>
            </a:pPr>
            <a:endParaRPr lang="en-US">
              <a:solidFill>
                <a:srgbClr val="000000"/>
              </a:solidFill>
            </a:endParaRPr>
          </a:p>
        </p:txBody>
      </p:sp>
      <p:pic>
        <p:nvPicPr>
          <p:cNvPr id="3074" name="Picture 2"/>
          <p:cNvPicPr>
            <a:picLocks noChangeAspect="1" noChangeArrowheads="1"/>
          </p:cNvPicPr>
          <p:nvPr/>
        </p:nvPicPr>
        <p:blipFill>
          <a:blip r:embed="rId2" cstate="print"/>
          <a:srcRect/>
          <a:stretch>
            <a:fillRect/>
          </a:stretch>
        </p:blipFill>
        <p:spPr bwMode="auto">
          <a:xfrm>
            <a:off x="172683" y="580487"/>
            <a:ext cx="8798633" cy="5427663"/>
          </a:xfrm>
          <a:prstGeom prst="rect">
            <a:avLst/>
          </a:prstGeom>
          <a:noFill/>
          <a:ln w="9525">
            <a:noFill/>
            <a:miter lim="800000"/>
            <a:headEnd/>
            <a:tailEnd/>
          </a:ln>
        </p:spPr>
      </p:pic>
      <p:pic>
        <p:nvPicPr>
          <p:cNvPr id="4" name="Picture 2"/>
          <p:cNvPicPr>
            <a:picLocks noChangeAspect="1" noChangeArrowheads="1"/>
          </p:cNvPicPr>
          <p:nvPr/>
        </p:nvPicPr>
        <p:blipFill>
          <a:blip r:embed="rId3" cstate="print"/>
          <a:srcRect/>
          <a:stretch>
            <a:fillRect/>
          </a:stretch>
        </p:blipFill>
        <p:spPr bwMode="auto">
          <a:xfrm>
            <a:off x="931990" y="264575"/>
            <a:ext cx="6743700" cy="5743575"/>
          </a:xfrm>
          <a:prstGeom prst="rect">
            <a:avLst/>
          </a:prstGeom>
          <a:noFill/>
          <a:ln w="9525">
            <a:noFill/>
            <a:miter lim="800000"/>
            <a:headEnd/>
            <a:tailEnd/>
          </a:ln>
        </p:spPr>
      </p:pic>
      <p:sp>
        <p:nvSpPr>
          <p:cNvPr id="2" name="Rettangolo 1"/>
          <p:cNvSpPr/>
          <p:nvPr/>
        </p:nvSpPr>
        <p:spPr>
          <a:xfrm>
            <a:off x="1739900" y="1844824"/>
            <a:ext cx="6288484" cy="3744415"/>
          </a:xfrm>
          <a:prstGeom prst="rect">
            <a:avLst/>
          </a:prstGeom>
          <a:noFill/>
        </p:spPr>
        <p:txBody>
          <a:bodyPr wrap="none" lIns="91440" tIns="45720" rIns="91440" bIns="45720">
            <a:prstTxWarp prst="textStop">
              <a:avLst/>
            </a:prstTxWarp>
            <a:spAutoFit/>
          </a:bodyPr>
          <a:lstStyle/>
          <a:p>
            <a:pPr algn="ctr"/>
            <a:r>
              <a:rPr lang="it-IT"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ecomafia</a:t>
            </a:r>
            <a:endParaRPr lang="it-IT"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8" name="AutoShape 2" descr="data:image/jpeg;base64,/9j/4AAQSkZJRgABAQAAAQABAAD/2wBDAAkGBwgHBgkIBwgKCgkLDRYPDQwMDRsUFRAWIB0iIiAdHx8kKDQsJCYxJx8fLT0tMTU3Ojo6Iys/RD84QzQ5Ojf/2wBDAQoKCg0MDRoPDxo3JR8lNzc3Nzc3Nzc3Nzc3Nzc3Nzc3Nzc3Nzc3Nzc3Nzc3Nzc3Nzc3Nzc3Nzc3Nzc3Nzc3Nzf/wAARCACEAMUDASIAAhEBAxEB/8QAHAAAAAcBAQAAAAAAAAAAAAAAAAIDBAUGBwEI/8QAPBAAAgEDAwIEBAQEBAUFAAAAAQIDAAQRBRIhMUEGEyJRYXGBkQcUMqEVI7HBQlLR4QgkM4LwcqKywvH/xAAaAQACAwEBAAAAAAAAAAAAAAACAwABBAUG/8QAKREAAgIBBAEEAgEFAAAAAAAAAAECEQMEEiExQRMiUWEUgTIFQnGx8P/aAAwDAQACEQMRAD8AxwKaNijd67W4z2FWjVzpXCwqyAY4ou6gTnAB5PQU9stC1bUCPymn3LqxGH8sheT1yeMULlFdsKKbGW+uh6mbzwZrlnpb6jLAjxRsVlSJ90kZBwcqPY9cZxkdqr4bkKDknoB3qlki+mW4NCxkwOf2rhk+P3qR0nQdRv8AUbS3NjcKk0igvJE6ptzySccDGea2FPC2gWrpJ/ALJIXV9quhmy3rwMnOcbQTj3PtyvJqYw4DjjcjCwXc4QFj7Lya7IJI1VpEdFcZUupAYe4963y002GC8S2ttMtIEil/5l4bQoQm5SuMdeCc4zzzS6Wl0uFQDzIg4JS3j9fK46jA4ZgPnycis71vPQ1YPs88sxDbTkH2xzRWcr+rI+Yr0heWt7ZWlzJDvjyGkjbyoyUXGNgz1I469f2qbsYxLGss4dgihdjqmS2Bknj5HFV+b9E9D7PKu99oO1sHocdaHnn3Feqpdw8oRxbgwZWXYmC+0nJ74z7YpA2azxpEYraRid0heBMFTjgDHxNV+b9F+h9nl3zz/nFGEr9dwPyr0xf6TZXLSo2kWUpyCEeBdpU7sfXjp8PjUZfeENBvBNJfaJYt5cI3GMNGxOOehBAA6VPzlfKJ+O/k8+CY0dZs+/1rabn8MfC80LNDbXNuoj3NJBdFiOOwbOaqnin8OLDSLWe4tdYuV8iB5nSe33DAxgbxgAkkADnJJ9jTY63HJ0BLTySKIkpNKhjimEbmncbZFbIyTM7VCoJ98UbcffNJ0KIEU3E+9CuChUK5G+aBOAc8Y96dWOn3Wo3QtrGLzZSC2OygdWJ7Ae9aDoHhG3smiaNPz17u3GZ1wqYGfQp+Ixk+5PHGc2TNGC5HQxOZRdO0HUNR9UcJiiIyZp8ouPh3P0q1WfgnToEV724mvWOfREPKQ4IyAeWPXIPANXb+F4lWWWYvIQhdVwxQ5B5PTOSD0x96WEduZ0ktFUlVYqcb+MKc8HHcDrXPyaucujZHBGK5KxDoVtb3At7DTYYmjjDiWOMNJy23IaTjgc9TVlmspXkhivArRTAGRA2V4U9iOM/btXdanmsbeW48pZVhBYmSTaDgqMHb2PJ7cYpxoUrXumafcyKN08SO6qMh0IzjJ69+etIc5SVtjEoroUjt4kikjBEkLrnyeCrHHsoyc4Hem+n+E9Ltk3xWhiReTGsezcQD1xyTUxBayPIzSTyFtjfrGevfHfHSoO20a7Xx9FqMaP8Aw2GzMRO8gO+MA7fh71IN9WVN/RNWcTQQwFg7RoiuoYk7VLZzj2H3p3O835iFoxE8iZYAKcMuOSG7HJ6GpKMELl0AGwHJYAUCitIuSowjE4yfarrkGyoah4t0zStSWwneZb2+2+UpgJDFgAA3YdQOM4p9a3bzXDeXbyok0rjcQm6MqFO5+eV6gAc8j44JrXgzTtX8QabqNzdTR3FlIs0KRgbGKkMQ2R8B3FSs8ckNysqIhWV5AMLkrxyf2qNKk0Um/I21C9k/hsxDs4G6NsIAcj/GDg+njp+9dv8AUP4TY3FxcykQw3IUmOMMSpA4I+/Py+NJ3UMr6c+G2mQf4k3YJI+mOaeaxo9trWlzWWouwiZwzGFthJHxHNRIuwWE0epwQXkUzGC4YtbhowpQbTnNLW/nSojlxjaUkAXGWxwwOeB14+VDRrK206ws7CzfMMG4IHOW6HqSeaWjSNo0xIo2jLFfl3qmvgJP5ELZZNqGXa7bwJTtxn9XKjPTOP39qb/xGCSea1VoDcK/KeZyI+MsR14P9Kc2qEyzhJGYo65O3jnNV7QfCbaT4y1LXG1AyJeq2+B7cLgkg8Nu7Y9qFJPsuya3kLEgiIKuiZGMYKfqx2GT+1NNRtLW+S5ju1YRsnkuXXuGGDgdRkipVoXeGNwBjapwBnPt/b3omE8xRKm5ZVZenXp/pQ8oKzy7rmntpWtXtk4x5MzKoxjK54/akom461dvxg002+sx3yIQsxdHJHcHI+4J+1UWJq7Onyb4JnPzRqQ7Wu0VDRwK1CAwoV0ChVkLz+HVik8D7CEaRyZn3YwqkbR8uvHxrR5reeIWiWsSiOaURuzP+gHJJHdjx3I9+cVUPw0to5NHlgKktJcNuGMhiACB9v61o5vbfyiAWkMg2IIMHa3II38KOTjrXHnzJ2dFLbFUMb3S1ktHjKoZSjiNMYAyuM8cdqjtM05bBLWzYblt7RYiI19LcYJx9O9F1fxK8Rmi8mKKWNyFBzMcdOQMAH5E1XNS1241CMhkkZVKqS8oUZHI9KgEYz/mrNL6GL7LddRW7rOkkHmQSpgrIOMFvbvnBrv5u2jjiVTFAqR9FYE4A6AcfH7VSItR1PUS0SRxyPHkMphLtxzn1ZpO1/jF5OkMVxPukBKeSSoYDrjGBjj5UNJdkcky+2eqwXNqk+6aNJEP8uSErIozjkEHn4UQ6vYxu/MzADKjOwNwT3xiqPPpN5HeOl2GLwjMpc7iuemck9TijazBHaeRDfTojzg+VECAzjudvtx7UaSugG3Rdb3xAGsrqOx2R3wT+ULq4DKCBxu2MTiuxeKbO3hhS68uS6MO2R4o32ljjOAV9wcfSq5b6YtpFcz6jNDFa2YH5m5l/SCQDhcZJPIpHS4bDxCtxcaRI00dupOQGUOcgYAYZzk96KL5FystbeMYS5zaqQOmTj296SPiyIhFSBozHvAIxnk5z168fvVN8TeJNF8P6idMuIJJ7uMDzTHH6YywBxknJ4I6VIpYw2WmLql4qRW+JJp2kBJjRccAZyS3YUVOrJz0SWnazqUcV5DeXVzqHnyb4zKijyV/yjDcjOBVxsf4hf2CSK8Fu0gLbGjJK84/zVkeleKdO1ua50+xt7nzWjZkMoCsQvJI2ng45q9a/wCLNL8B6Vp0WpfmZbiaIFI7f1E4A3HcTgDJ+tXtbfKJdFiW3vo5Il8yBpIyeoYA5BFR2oQ+ILqCBLG/tbORJFaRhFv3pzlcMcDOOtF8K+IdK8ZWC3envJmGYCWKbiSNsd+eQQevzqJ1b8SvD+ka0+l3U11FNGQsjrGTHHkZ5I5PB7CgqS6QdotEck6ySOYIz5hUbRLnHBPt8aAklRzvgyOo2sGzk47CuMoR5L2S5YW4gDFw/p4yd32qraH+Iug6zfrZWbz72woZ02jk8cHnGe/yoOWtwSpOiwXl3d2+kubHT5Lq6hjGyFpFRXI4I3EjHzri3Zea1lvEktgYCZVIyI3JT05HXnIyKUlurfTreAarqMEElw7RxNcMq7zuOFHuaaeK5J5rJYY4oJVmcRyhyw9O1jxg9cgD61TaVJ+S1y+CA/EbR4Na0qYys8Q3IdwXJUhgM/bNYRqdomn6rd2UU3nLbzNH5hXaSRweM++ftXoiHTfylmJLdbldsWVEU5UuAM+/sO9ZF+LVykni38rFK8i20CB/MjUMHYBj6hy3G3r05FadFluTiuhWojwmVNDSy0jDyacqvFddGFnRQo2AKFEUax4bhbTdO/J24SW4k/myMozjOMDHfAIznjrxVngsrmS2laZiJIXUgk9FHzpt4G0lI7Vbq4ly0keM9wvHHy4FXkNbeQGMYBK9WHUjpk/SvNLJOUpUzs5NsKVFNi0KG51FrrZ5yMvPUEnOc8UJtFXSjcT/AJcSROm5vMHTjntVkttRgR1jLw+aBk+oHueBjvTLXb2DUbK5t1ne2bBVX8sn69KySxylG93IcMjUv48ENYWLaRpGoajboAwt/MOBuYhULDHI7t39qkLHT1g0ltWEphxaNMGXBYbi0h5II7j96T1GSx1DTJ9OvnkFpcRiOTySu51AGQCSMe3Slbu4tZ9HGkwx3C2ogWBh5sSkxbduM5Jzj5da24tMqcjLkzJe0pH4IaYNT0LVbudiWmvgHcjLHCq5yfmaruo251D8alsBKdiTLCrNlyAsRPfPcmtR0SbTPD9jcW2j2FvbRyTmV4xdEgnYF4IU4OFHA+fektM07RxrZvLfTNOOpK7XP5prmRmJIw3qK56dj78YrXXv3Cdyaqyv/jpGlp4Ot/LcF5tTXJ3EekI56DryB1zXfwDtY5/CV9I+45u9gB4GPSePrVx1N4prqJNRh06eZM3MRl3P5QweQCOoH9aTOp2mkKRFDZKtxIXcwRlSXOGyR3OCBnvjtUi6i4slowr8RLG71Dx1r7WUHmxx3GGKYwoCgc/b71tfjvTre3/Dm9SFFhzaeWrAZxvZSfvTiwtEvTNNF/D47W7yGhGnEMzHOCzliG9QJ6Y5weeal7x9q21ndpbP5kgiRWQgFtuR/TFTc6p+C3t8Hnj8LdOlfx7pEdwAsUwmxkjDgROenORkCrl+OelS6hrGnBJnLRWe1UWIsGYuc8joeBWo3CLpNlJcyraKsLbj5cABGeNo5BJ5xTmItqOnRSywQFJBv8ueP9Ptkc81bnL9lLbfXBnH/D/BLZ6Zq8Fwu2RbtPQw5Hoqi/iT4Z1Cfxbq19EpMEszEFo3AUAAZJxjHFb/AB2rW0yPb29lHjlgg27+CByPnThmnk3K0cBBHKmQnPuMY6UKnL55DqN9cEHtR/AUjRlHYaQcMgwM+Weg7dawTwRpMsHiC1mmaFowwB8qQEg5GMj6V6IitkiE8Jsrf8pMgj8lJPSBzkdMYNRkXhLQbaUT23hizjdQCrQkKQfpihjNqFErmyjf8QqqNL0RgCMz3AJ78Yq7+FrZ5PDOktLKxmktIN5MnmeryznnJz96eX2k2usWMFtrFhNM0YdcpPj9R9RyCPbr1o0Ftb6NDax20Mtrp9ooDb3yscSoQMkknqaDI922vBcbVlF/Ca4nudM1e1nnLC01FwikdA3YHPTOarH436WbbV9L1JQ3l3doI89gydP2b9qv2habpekXN5c6YZBHdyedPEsm/DDOMe2c5+vbgUl4+0d/FHhexjMU1rJEUkx5RlKHbgrgEZ64NBgezPKXhlzV40jA4DzT1OlK6tok2jLbNK5fzt45iZNm1tvOfcjj4U2ibPeu3Caa4MUoi+KFAdKFMsCjV7PXIbZo4I38+NFxuUnHHXgdMcd6nzqxmlS0t0Vm8ncpTGPfuM96p2i6a6WUUrsQqQSSAAAE5VMirDYWKxXCyyO67Y/UQ5GCSBt4+VeUnnUXwei9C1yF/il1dW1xcIW2QMcjPXHwqMjhup9OS+XaAzgENkHG7bx96nbO0t47W4aQ5eSRioViNwzjBA69DSdtZ2rpbacEBlXymkbABIyuf3zSlmbl+y/T9v6GcNvcR2dxqHmxxQeYyQxHLs6hsH96kdNtWurO5d5Ni252elAzE9QFGR0FR2qxY0m102Mev8wqBlHIPUj70v4pVtN0PXhGxSeYStEVblTkgY+lbI6mSi0vmjFk0ac4t/5C2sBnvYY0lRUmYgF3wNwxkn7jipa3EcWq7rCUyW8bvDO4XaCdpJGe49PwovgOzhtfCWiTXUe2SO2LNv65O3n9qbeDGkv9OubiUORNfXDjj/AUfA+mQKOeWUcqjYqGCLxykd0/U00/RLe/1IyXM02BDGz7n24/xM3OOTmoy8Saa9gDFDC9zs3SSbl3SA4PwAC/tRdVB/L6PYv6zFYtIwPXOV61L+G7dZfDkF1KCPKvpJlycYCpItLx55uUr8D8mmjHHFrtjC+mRYvLsZpY7eFgv5jzSFd8noB0znjnvTueR7ix0+e4kuiq2iSAmQqwIZ8dwd2M5PXiozxZZAaXp2xSolvzuKkjgox/tUtrKi38OWqhh5n5CBNx6nJYkfWl4tROWGUr/wCsdk0+NTgkvoo+teJ7a9WeyhvZrmTBTyQxKjB6g9Dj/frWnp4hh0HQbA3zMzyRqVRiAegznGfevPmgaRdXniAwNCwDCQk52jHxI6Ctt12QW6afAITM3lqAEO4qo/8AP2puqyPBjW12KwYVlzVJUiyQ67/Era1ubFv5by7XBOe39Kibnx/ptrqBsZi7zxgLN5QB8vIznB5PB5xTjR41t7GFYE4km3ED22nt9BWZahZSS+PtW89JXRpUMbuCA48sAkH4H40jFnc8LyN9DI4YPP6dcGyvKGuotsmY2gMgKnhgMYP70ytfE1nd3bW0ccwUdGbGHHuOfrQgISCzXIyLE5A+G3PT6VWbWxMdpp8repmJyx68xvzQ5NQ4KLXkmLDCSe7wXGG9WKCeSfe/lyyKnAyRnOPj1qL1jUH1DQLuOz3RXIAXbIgYMCwB45yCMjjmlriSNdOupMcoZM/RP9xVO8CzzXPh3T7i4fLNDg5HBxMoHApssk93fHAuOOG1/JL6VDcvG9zcKF81gzhRjkjrt+3WlrKGR4PNaNQ4dwfLBAwrkA9fhUP4eLS+JfEtpNO+yFhtYSbc+pl6D4AVZ9LUulxCJWiDSSNuUDj1n3z13UmWacZST8BPHFIo34qandQeGzbk3Cme6WEMrh43j2BiGyOM5x9OprJ4VPtWw/idZNL4SvPU8jWk0U2491/S3T4ZP0rF/PbzMQsVX5V29Hk3Y0zDnhUyRVeOlCiQT3DKcRBsd6FbN4ijTp9bjF4kSQs6jdEXMgCx5YcgAHOAOnA461LjxFo7OB/DmMSjiNgpwc53c96oOtapZfxlVswRK4/nIRwWBJyPb5e5NMf4/FHex26KjRsgLybRlvhjtXCx4W4r2nYyZE2+TUIdf0tP5j2MjSlmYSlRuTJ7ccCnEHiHTIWaSKxWKWRdplCjcevU4yaxm412UiN02pFvCCPn9PBOfoKcah4ikmwsSrCynsOMexq3psl8IX6uN8NmwjW9DidJDpqvMrbzIUw24d8455p4ur6LcwNLf6VbzgfqaeIOzZJIHKngVg015Nb3BuDdPL5gGCzFsH2A9ue9S9t4heWze3yI38stGwJJYjJx8CcUz0pw5QtuEvJtS+J9LuBHF+SV4Qm0RuMoB7gbTxXIvEmk24aC1s4oE2E5gXAHHttFYJDfXf8AJufzLqY1IJj4YqDlePnn6VLXHi23nMaWqyxEhSxjXGxj1Cg9ecfPNFJT+LAUIvp0a0dV0P0Sy6XBJcFPLM3k+qTpkZ25x8KUg17w+tuumxWght13ZhEP8v1ZyMYxzkn6mqxo9vb6laSGOcwQEoBPLksXJI2Af4c5Gfp9GW22S3musieER5WSNz6jjqOftSVki20uwtkq5Lte6t4fuERLmzBETlot0X6W5wy8fE0nNr+galmO7RbiJAAI54889zzVV1Hw9eW1itxK6eaiGR4ldiYwPj0J5/8A2onS9Nk1KRYVLtcSf9MFyFCgZLHHb/UUMcmNxddIm2SaLjNd+FLMieys7G1lXG2ZI0BVQQTznIGMirFBFBdFbuTT2luUXakpADBTzjO741l/ifwzdaTbpNO0ckMp2K0chIDZwQVPOPiPatIvPEGnaJFBBqEwN1ICVj6FgOM81N0ZJO+AkpN0ux2Fljlh8qxmjhTO75YOO/NIfw+CVIxc2ckrIzMvmISEzxxzxxToanFcWsVxbyOd21gGJHB7c02l1K3NwYNrySbgmFbGGxkLkkckUpzxJfQSjO/tClskUdzKslvOsQi2INrH5gd/alJ4bCWNN8M4CH0hUcBfSV4x8CaTiu7ed4ZYHYQyK+TyCGBGVOec9c/Kj3OpW9lFFK5b8s7hPNU7lByR6vbnP98Vd49qtIGpX5G9hLttGiuoZtzyPvDQscqeB0GOgFMrvT4LOxQaZBNGkTDhkbAUyBn6jp3+FS9ldrLd3May7vKdQeRxlQRn41D63rK3elavBCHjuoLabak5O1yFPseh4+9Gnjb5qyVPwNL97O+1O5QfmJRLGVjeHhZEwCVBHGc5+9Kaewkt5Ir20ltEWeTYIEdy6g+njnriqRBrFhpVxaJchrdHAAeNCwXqTk98Zx07VYrm6j0q0vdQ1Bt1vDMEjlhQszKwTGQTjq2PtRbIfHZdzrsXvpvztjqNhNptyUkj2A4cNICWByCpAOCD9ay9/Bl20LtYWeomRZQgFwFVCmCWJY4AwRjk1dbzULY2c2pfmEbShbJIjCMiTeWYAYz7jpUFqeo79Lmltrk/lbgweTIq+tW3sXJUnHRSMdueOlacT2L28ITKO53LkhI9EfTIoxqmmXMzzLvjaG+WIbflsbP7UKIRe3LMwnnkC4UMYCeAOOlCj9ZruSC9KHhCfi3S4NP1GS70u8S6tjIIS3mAssoBJB+3WoKWdmjWMdBkj3zVl1zVPD09tbC1sNt80B/NTGMqu8jHpUnkg85qps5OAfnWjTp7Vfgz52k+BRH9SR5yoPU+9CeRZJskDr1Ax8qTzuYHpz2p08aSBI1XMm3gg9TnvT6SYlW0Ih1AGR6c46cml7i5fZHCvCIAPtg/1z+1NyrRqzbMqe9O1sYxYi4nnAZ5SiDd1AHJI+1VJRT5Li3XAvbt/wBIfpkUHB7tnnn7ULG48i8F1b22WjkDEAZ56Z+HJppIlwswRUZW/Tke+Mn9jT1rGWMTStlBGRld3JB7/tmltRQxSb/Q9ttYv7WeRLeXbC21WRyew28c9BzyPYVOeEriW8DRTJFPab1MshAyGUgAHpkEHoPb41VCrTQK6kCZF9K55YDnn2o6apc+SsQmk/MZOXmyAnOcYH/mc1nyYU4+2rHQy0/d0bxqLJOsqJtXzIHj3JwcEY4NROkWK2V/Ck43OtoAWPAz6c/0FZXa+NNadVaS7T0EAEKA3zx36VoWieJH163SSVohfW4I2bTtdTgZ4zj9I+5rlZNLkxRaZvhmx5GqJDxFaG91u2mUKURFZAwyPSwyMf8Ad+1Qv4h6Wuoa3C8yu22BBHlcgZdsgftVht75o5VNwsGwAZKKwYnIPf5GuXWqzNKXjS1ZBj/qO4Oc/BaTjyThHjsa8cXKn0S2hL5sWyMqAIwOScA8dvnSc6mKaV1TdvnSTKvjjGM9aidH15bO7ma6tQFbGBA24E9ScnFJ32v3V5cM6JCIuMB5CpI6478/eqeLdCvJG2sjfgmdJRZ3ujhyUnkkQdjwpx9z+1Rtzdh/DS2sRwApAPt1PHPvQ8OawunxyLeeWMs2DHIDnOPfHtUAFnwEVbYgg+kzZHPxxRPFaV+C40pO/wBFwjY6dpaTjG52jEknQv8AyxjPP0qBttj310jKGilt5pCNx6lfn8ad6lfPe6ILeMw/mFaNsO52naoHUDPPyqN0m4uLK9eaWMNEbdo16lsleh4xjOfpimLGt24BS9jRE6raWIlAaLcyysvUgDngfSnfiW5/KeA9kil/PSOM7Tj/AARtk+/6TRdfAvdWe5hIeIh2RCNhEm309uRnr3xXfEV3Y6j4btLDUEWwaNkMlxEu9Fwm3AGQeST27961RSdciJ2r4K+7CX8L7qRcgiRD8iJkH/3/AH+NS34Ym1Wxc3jusHqBIPIwc5/93Sl7WTQJPCEnh+TUg8cpDC5WEJIPWrjg/FMUpociaBpktpbql9FKHAaQqDzj2Ge3SjyNPG4/YvGvcmXS2Hh0R4hv5kHUgqR/ahWcz3EMO0Sl4s5xm5xmhWP8SL5o072v7v8ARmRbDZLE596Bxgbfqa6Ru3YU8d67sCk7pY2wONuTuPt04/2r0pwggNLGYkMXPqAAGOOMV2OFDHJI0yJsGdpHLEnGB7+/wpe3/KoBLcROSAWGx8ZPb5f3oHJBRTGYJIGO3WncjiOJVGDuxu+9IiUNLIyooDHAVRwPpS1sUinV3H6B0HJ54qSZaQe4VElV1LqSMHIwAfhS8b7mZlYnYgB5654NKXEsU1tGZ4oY3GF5i5C5HfP9v602yTGNm1o34LKDgHtzSk7SGNU2KQTiOeOMkkBwwyBweMfOl5EKzC8tonK+lxI3+Jup3fMgnHxqOi81p0jihZnEnAAwc1I29xdrHujwkcRJKdSTg/61U+OUXB32R8sBWMiL9JI3Fexx3/b71b/w3tbtdVlljhzbbNsjuOc8nA++aiLZBLFBJ/y7+XiJtx7E8be7Hls9cYJq6+Ebe+RZLk25srFhtitip5IPLEnkmsGuzVhaRr0+OpqRYpVkHQIP+3/emrrPztZM/wDoFGmZtxATjtgURpGKjaOa85Gc/k6TbEGSVh644yB3GVP+lJPGZJI+saoMYC538nqc/wDmKdFm2jKsDRPW3IDAjpTo5ZIBtiDW6SLxKFOehJ/vihLZOY1IjU46uGJ3Utuc/rB+tF9O7oAfcU1ZWit4yjhQu4DZKEBlDHgkZGcdOMUUreK/8sqR7Cdh/UCnjQRGXzQo3nqxXJPbmuTKGXa8SMPYEj+9PjnjYLkmiMuZtVA9VpcOo7ofM/8AjmoHWJ7u5tmgcqsbFTtk4bIOe4HtVzBjbG5HQ++QRShc/p/Moc9nY4/fin488U7EzhuVKRnEcWtJGpt1aSANhMDcN3w+PTp/rTNI9R06UMiXMLLggHIGDWmNYoDv/KROeziPafo6YP7mmbadarvIimXcd2EmzjPb1A+1bI6pPtGV6SS6Zn+oXl1dSL+auJHKjCl1H9hQq5SWFmGz5zAntJaqx+4Yf0oU1aqNfxFPS5G+WUK5jVZGAzj/AHFNWQKxx2NChW5dCH2Pg6tZRL5MQZWZjIE9TewJ7gU6060jvdQWGfd5e3JVTjPI4oUKVLpjsa5L3qXhfRrDw9dPDYo0xn9Mzkl4xsTgH269c9TVA0tVuV/nqrgEnBHHShQrNhk3F2PyRSao7Gv5t985LFcRgdgB0/rUxDpVtNo1zP64zFZiVVjIClhjkjHxoUKObfAMErZBWM0iRylGIK5fj/N71JWZJto5eNxO0+kc/P70KFHk7YvGJzRrAkiRZUqyIGB5C5OR9c/sK3Wwto7XQraOEuFSFMZYkn0g8nv1oUK4/wDUf4o6GAhLyciZg0cbADuuD9xg0rdWscVrHOhYM/UE5A+9ChXI8GyQyHKnIo6KG6jpQoVQLDGMEHk0iUXDHHShQq4i5CbACubFYZNChRoEL5a+1B1wp60KFMBkciRVfgY+XFKINxYt6sHGG5/rQoUxN2X4ONHE3PlKPkT/AK0KFCtKboiP/9k="/>
          <p:cNvSpPr>
            <a:spLocks noChangeAspect="1" noChangeArrowheads="1"/>
          </p:cNvSpPr>
          <p:nvPr/>
        </p:nvSpPr>
        <p:spPr bwMode="auto">
          <a:xfrm>
            <a:off x="63500" y="-546100"/>
            <a:ext cx="1676400" cy="1123950"/>
          </a:xfrm>
          <a:prstGeom prst="rect">
            <a:avLst/>
          </a:prstGeom>
          <a:noFill/>
          <a:ln w="9525">
            <a:noFill/>
            <a:miter lim="800000"/>
            <a:headEnd/>
            <a:tailEnd/>
          </a:ln>
        </p:spPr>
        <p:txBody>
          <a:bodyPr/>
          <a:lstStyle/>
          <a:p>
            <a:pPr fontAlgn="base">
              <a:spcBef>
                <a:spcPct val="0"/>
              </a:spcBef>
              <a:spcAft>
                <a:spcPct val="0"/>
              </a:spcAft>
            </a:pPr>
            <a:endParaRPr lang="en-US">
              <a:solidFill>
                <a:srgbClr val="000000"/>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404664"/>
            <a:ext cx="5629275" cy="249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1843" y="2900214"/>
            <a:ext cx="5676900" cy="273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177832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egnaposto contenuto 2"/>
          <p:cNvSpPr>
            <a:spLocks/>
          </p:cNvSpPr>
          <p:nvPr/>
        </p:nvSpPr>
        <p:spPr bwMode="auto">
          <a:xfrm>
            <a:off x="669826" y="1074341"/>
            <a:ext cx="7804348" cy="4010843"/>
          </a:xfrm>
          <a:prstGeom prst="rect">
            <a:avLst/>
          </a:prstGeom>
          <a:noFill/>
          <a:ln w="9525">
            <a:noFill/>
            <a:miter lim="800000"/>
            <a:headEnd/>
            <a:tailEnd/>
          </a:ln>
        </p:spPr>
        <p:txBody>
          <a:bodyPr/>
          <a:lstStyle/>
          <a:p>
            <a:pPr eaLnBrk="0" hangingPunct="0">
              <a:spcBef>
                <a:spcPct val="20000"/>
              </a:spcBef>
              <a:buClr>
                <a:srgbClr val="FFC20F"/>
              </a:buClr>
            </a:pPr>
            <a:r>
              <a:rPr lang="en-US" b="0" i="0" dirty="0"/>
              <a:t>"The Camorra (</a:t>
            </a:r>
            <a:r>
              <a:rPr lang="en-US" b="0" i="0" dirty="0" smtClean="0"/>
              <a:t>mafia) is </a:t>
            </a:r>
            <a:r>
              <a:rPr lang="en-US" b="0" i="0" dirty="0"/>
              <a:t>best known for drug trafficking, but </a:t>
            </a:r>
            <a:r>
              <a:rPr lang="en-US" b="0" i="0" dirty="0" smtClean="0"/>
              <a:t>the </a:t>
            </a:r>
            <a:r>
              <a:rPr lang="en-US" b="0" i="0" dirty="0"/>
              <a:t>highly lucrative clandestine trade in industrial waste is their second source of revenue, begun in the 1980s and accelerated in the 1990s.</a:t>
            </a:r>
            <a:endParaRPr lang="en-US" b="0" i="0" dirty="0" smtClean="0"/>
          </a:p>
          <a:p>
            <a:pPr eaLnBrk="0" hangingPunct="0">
              <a:spcBef>
                <a:spcPct val="20000"/>
              </a:spcBef>
              <a:buClr>
                <a:srgbClr val="FFC20F"/>
              </a:buClr>
            </a:pPr>
            <a:r>
              <a:rPr lang="en-US" b="0" i="0" dirty="0" smtClean="0"/>
              <a:t>….they are </a:t>
            </a:r>
            <a:r>
              <a:rPr lang="en-US" b="0" i="0" dirty="0"/>
              <a:t>active at every link in the chain, from collecting rubbish to storing it and treating </a:t>
            </a:r>
            <a:r>
              <a:rPr lang="en-US" b="0" i="0" dirty="0" smtClean="0"/>
              <a:t>it…</a:t>
            </a:r>
          </a:p>
          <a:p>
            <a:pPr eaLnBrk="0" hangingPunct="0">
              <a:spcBef>
                <a:spcPct val="20000"/>
              </a:spcBef>
              <a:buClr>
                <a:srgbClr val="FFC20F"/>
              </a:buClr>
            </a:pPr>
            <a:endParaRPr lang="en-US" b="0" i="0" dirty="0"/>
          </a:p>
          <a:p>
            <a:pPr eaLnBrk="0" hangingPunct="0">
              <a:spcBef>
                <a:spcPct val="20000"/>
              </a:spcBef>
              <a:buClr>
                <a:srgbClr val="FFC20F"/>
              </a:buClr>
            </a:pPr>
            <a:r>
              <a:rPr lang="en-US" b="0" i="0" dirty="0"/>
              <a:t>One quarter of the toxic and industrial waste produced in the north of Italy is trucked to the south through companies in the north with ties to the </a:t>
            </a:r>
            <a:r>
              <a:rPr lang="en-US" b="0" i="0" dirty="0" smtClean="0"/>
              <a:t>Camorra</a:t>
            </a:r>
            <a:endParaRPr lang="en-US" b="0" i="0" dirty="0">
              <a:latin typeface="Verdana" pitchFamily="34" charset="0"/>
            </a:endParaRPr>
          </a:p>
          <a:p>
            <a:pPr eaLnBrk="0" hangingPunct="0">
              <a:spcBef>
                <a:spcPct val="20000"/>
              </a:spcBef>
              <a:buClr>
                <a:srgbClr val="FFC20F"/>
              </a:buClr>
            </a:pPr>
            <a:endParaRPr lang="it-IT" b="0" i="0" dirty="0">
              <a:latin typeface="Verdana" pitchFamily="34" charset="0"/>
            </a:endParaRPr>
          </a:p>
        </p:txBody>
      </p:sp>
      <p:sp>
        <p:nvSpPr>
          <p:cNvPr id="6" name="Rettangolo 5"/>
          <p:cNvSpPr/>
          <p:nvPr/>
        </p:nvSpPr>
        <p:spPr>
          <a:xfrm>
            <a:off x="215008" y="5135151"/>
            <a:ext cx="8928992" cy="965994"/>
          </a:xfrm>
          <a:prstGeom prst="rect">
            <a:avLst/>
          </a:prstGeom>
          <a:noFill/>
        </p:spPr>
        <p:txBody>
          <a:bodyPr wrap="none" lIns="91440" tIns="45720" rIns="91440" bIns="45720">
            <a:prstTxWarp prst="textWave1">
              <a:avLst/>
            </a:prstTxWarp>
            <a:spAutoFit/>
          </a:bodyPr>
          <a:lstStyle/>
          <a:p>
            <a:pPr algn="ctr"/>
            <a:r>
              <a:rPr lang="it-IT" sz="5400" b="1" i="0"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FF00"/>
                </a:solidFill>
                <a:effectLst>
                  <a:outerShdw blurRad="50800" dist="40000" dir="5400000" algn="tl" rotWithShape="0">
                    <a:srgbClr val="000000">
                      <a:shade val="5000"/>
                      <a:satMod val="120000"/>
                      <a:alpha val="33000"/>
                    </a:srgbClr>
                  </a:outerShdw>
                </a:effectLst>
              </a:rPr>
              <a:t>€2,5-billion ($3,6-billion) a </a:t>
            </a:r>
            <a:r>
              <a:rPr lang="it-IT" sz="5400" b="1" i="0" cap="none" spc="0" dirty="0" err="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FF00"/>
                </a:solidFill>
                <a:effectLst>
                  <a:outerShdw blurRad="50800" dist="40000" dir="5400000" algn="tl" rotWithShape="0">
                    <a:srgbClr val="000000">
                      <a:shade val="5000"/>
                      <a:satMod val="120000"/>
                      <a:alpha val="33000"/>
                    </a:srgbClr>
                  </a:outerShdw>
                </a:effectLst>
              </a:rPr>
              <a:t>year</a:t>
            </a:r>
            <a:endParaRPr lang="it-IT"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FF00"/>
              </a:solidFill>
              <a:effectLst>
                <a:outerShdw blurRad="50800" dist="40000" dir="5400000" algn="tl" rotWithShape="0">
                  <a:srgbClr val="000000">
                    <a:shade val="5000"/>
                    <a:satMod val="120000"/>
                    <a:alpha val="33000"/>
                  </a:srgbClr>
                </a:outerShdw>
              </a:effectLst>
            </a:endParaRPr>
          </a:p>
        </p:txBody>
      </p:sp>
    </p:spTree>
    <p:extLst>
      <p:ext uri="{BB962C8B-B14F-4D97-AF65-F5344CB8AC3E}">
        <p14:creationId xmlns:p14="http://schemas.microsoft.com/office/powerpoint/2010/main" val="3288323956"/>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914" y="219868"/>
            <a:ext cx="7954171" cy="6418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962699"/>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5"/>
          <p:cNvSpPr>
            <a:spLocks noChangeArrowheads="1"/>
          </p:cNvSpPr>
          <p:nvPr/>
        </p:nvSpPr>
        <p:spPr bwMode="auto">
          <a:xfrm>
            <a:off x="1073150" y="44450"/>
            <a:ext cx="8061325" cy="922338"/>
          </a:xfrm>
          <a:prstGeom prst="rect">
            <a:avLst/>
          </a:prstGeom>
          <a:noFill/>
          <a:ln w="9525">
            <a:noFill/>
            <a:miter lim="800000"/>
            <a:headEnd/>
            <a:tailEnd/>
          </a:ln>
          <a:effectLst/>
        </p:spPr>
        <p:txBody>
          <a:bodyPr anchor="ctr"/>
          <a:lstStyle/>
          <a:p>
            <a:pPr eaLnBrk="0" hangingPunct="0"/>
            <a:r>
              <a:rPr lang="it-IT" sz="1400" dirty="0" smtClean="0">
                <a:hlinkClick r:id="rId3"/>
              </a:rPr>
              <a:t>http</a:t>
            </a:r>
            <a:r>
              <a:rPr lang="it-IT" sz="1400" dirty="0">
                <a:hlinkClick r:id="rId3"/>
              </a:rPr>
              <a:t>://www.arpa.emr.it/moniter/index.asp</a:t>
            </a:r>
            <a:endParaRPr lang="it-IT" sz="1400" i="0" dirty="0">
              <a:latin typeface="Verdana" pitchFamily="34" charset="0"/>
            </a:endParaRPr>
          </a:p>
        </p:txBody>
      </p:sp>
      <p:sp>
        <p:nvSpPr>
          <p:cNvPr id="3076" name="Segnaposto contenuto 2"/>
          <p:cNvSpPr>
            <a:spLocks/>
          </p:cNvSpPr>
          <p:nvPr/>
        </p:nvSpPr>
        <p:spPr bwMode="auto">
          <a:xfrm>
            <a:off x="539552" y="1803918"/>
            <a:ext cx="7776864" cy="2879725"/>
          </a:xfrm>
          <a:prstGeom prst="rect">
            <a:avLst/>
          </a:prstGeom>
          <a:noFill/>
          <a:ln w="9525">
            <a:noFill/>
            <a:miter lim="800000"/>
            <a:headEnd/>
            <a:tailEnd/>
          </a:ln>
        </p:spPr>
        <p:txBody>
          <a:bodyPr/>
          <a:lstStyle/>
          <a:p>
            <a:pPr marL="342900" indent="-342900" eaLnBrk="0" hangingPunct="0">
              <a:spcBef>
                <a:spcPct val="20000"/>
              </a:spcBef>
              <a:buClr>
                <a:srgbClr val="FFC20F"/>
              </a:buClr>
              <a:buFontTx/>
              <a:buChar char="•"/>
            </a:pPr>
            <a:r>
              <a:rPr lang="en-US" b="0" i="0" dirty="0">
                <a:latin typeface="Verdana" pitchFamily="34" charset="0"/>
              </a:rPr>
              <a:t>characterization of emissions from </a:t>
            </a:r>
            <a:r>
              <a:rPr lang="en-US" b="0" i="0" dirty="0" smtClean="0">
                <a:latin typeface="Verdana" pitchFamily="34" charset="0"/>
              </a:rPr>
              <a:t>incinerators</a:t>
            </a:r>
          </a:p>
          <a:p>
            <a:pPr marL="342900" indent="-342900" eaLnBrk="0" hangingPunct="0">
              <a:spcBef>
                <a:spcPct val="20000"/>
              </a:spcBef>
              <a:buClr>
                <a:srgbClr val="FFC20F"/>
              </a:buClr>
              <a:buFontTx/>
              <a:buChar char="•"/>
            </a:pPr>
            <a:endParaRPr lang="en-US" b="0" i="0" dirty="0">
              <a:latin typeface="Verdana" pitchFamily="34" charset="0"/>
            </a:endParaRPr>
          </a:p>
          <a:p>
            <a:pPr marL="342900" indent="-342900" eaLnBrk="0" hangingPunct="0">
              <a:spcBef>
                <a:spcPct val="20000"/>
              </a:spcBef>
              <a:buClr>
                <a:srgbClr val="FFC20F"/>
              </a:buClr>
              <a:buFontTx/>
              <a:buChar char="•"/>
            </a:pPr>
            <a:r>
              <a:rPr lang="en-US" b="0" i="0" dirty="0" smtClean="0">
                <a:latin typeface="Verdana" pitchFamily="34" charset="0"/>
              </a:rPr>
              <a:t>Incinerators and environmental monitoring</a:t>
            </a:r>
          </a:p>
          <a:p>
            <a:pPr marL="342900" indent="-342900" eaLnBrk="0" hangingPunct="0">
              <a:spcBef>
                <a:spcPct val="20000"/>
              </a:spcBef>
              <a:buClr>
                <a:srgbClr val="FFC20F"/>
              </a:buClr>
              <a:buFontTx/>
              <a:buChar char="•"/>
            </a:pPr>
            <a:endParaRPr lang="en-US" b="0" i="0" dirty="0">
              <a:latin typeface="Verdana" pitchFamily="34" charset="0"/>
            </a:endParaRPr>
          </a:p>
          <a:p>
            <a:pPr marL="342900" indent="-342900" eaLnBrk="0" hangingPunct="0">
              <a:spcBef>
                <a:spcPct val="20000"/>
              </a:spcBef>
              <a:buClr>
                <a:srgbClr val="FFC20F"/>
              </a:buClr>
              <a:buFontTx/>
              <a:buChar char="•"/>
            </a:pPr>
            <a:r>
              <a:rPr lang="en-US" b="0" i="0" dirty="0" smtClean="0">
                <a:latin typeface="Verdana" pitchFamily="34" charset="0"/>
              </a:rPr>
              <a:t>Incinerators and health</a:t>
            </a:r>
          </a:p>
          <a:p>
            <a:pPr marL="342900" indent="-342900" eaLnBrk="0" hangingPunct="0">
              <a:spcBef>
                <a:spcPct val="20000"/>
              </a:spcBef>
              <a:buClr>
                <a:srgbClr val="FFC20F"/>
              </a:buClr>
              <a:buFontTx/>
              <a:buChar char="•"/>
            </a:pPr>
            <a:endParaRPr lang="it-IT" b="0" i="0" dirty="0">
              <a:latin typeface="Verdana" pitchFamily="34" charset="0"/>
            </a:endParaRPr>
          </a:p>
        </p:txBody>
      </p:sp>
    </p:spTree>
    <p:extLst>
      <p:ext uri="{BB962C8B-B14F-4D97-AF65-F5344CB8AC3E}">
        <p14:creationId xmlns:p14="http://schemas.microsoft.com/office/powerpoint/2010/main" val="3936972857"/>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Segnaposto contenuto 2"/>
          <p:cNvSpPr>
            <a:spLocks/>
          </p:cNvSpPr>
          <p:nvPr/>
        </p:nvSpPr>
        <p:spPr bwMode="auto">
          <a:xfrm>
            <a:off x="827584" y="1772816"/>
            <a:ext cx="7776864" cy="2879725"/>
          </a:xfrm>
          <a:prstGeom prst="rect">
            <a:avLst/>
          </a:prstGeom>
          <a:noFill/>
          <a:ln w="9525">
            <a:noFill/>
            <a:miter lim="800000"/>
            <a:headEnd/>
            <a:tailEnd/>
          </a:ln>
        </p:spPr>
        <p:txBody>
          <a:bodyPr/>
          <a:lstStyle/>
          <a:p>
            <a:pPr marL="342900" indent="-342900" eaLnBrk="0" hangingPunct="0">
              <a:spcBef>
                <a:spcPct val="20000"/>
              </a:spcBef>
              <a:buClr>
                <a:srgbClr val="FFC20F"/>
              </a:buClr>
              <a:buFontTx/>
              <a:buChar char="•"/>
            </a:pPr>
            <a:r>
              <a:rPr lang="en-US" b="0" i="0" dirty="0">
                <a:latin typeface="Verdana" pitchFamily="34" charset="0"/>
              </a:rPr>
              <a:t>multidisciplinary </a:t>
            </a:r>
            <a:r>
              <a:rPr lang="en-US" b="0" i="0" dirty="0" smtClean="0">
                <a:latin typeface="Verdana" pitchFamily="34" charset="0"/>
              </a:rPr>
              <a:t>team</a:t>
            </a:r>
          </a:p>
          <a:p>
            <a:pPr marL="342900" indent="-342900" eaLnBrk="0" hangingPunct="0">
              <a:spcBef>
                <a:spcPct val="20000"/>
              </a:spcBef>
              <a:buClr>
                <a:srgbClr val="FFC20F"/>
              </a:buClr>
              <a:buFontTx/>
              <a:buChar char="•"/>
            </a:pPr>
            <a:r>
              <a:rPr lang="en-US" b="0" i="0" dirty="0">
                <a:latin typeface="Verdana" pitchFamily="34" charset="0"/>
              </a:rPr>
              <a:t>line project devoted </a:t>
            </a:r>
            <a:r>
              <a:rPr lang="en-US" b="0" i="0" dirty="0" smtClean="0">
                <a:latin typeface="Verdana" pitchFamily="34" charset="0"/>
              </a:rPr>
              <a:t>to communication</a:t>
            </a:r>
            <a:endParaRPr lang="it-IT" b="0" i="0" dirty="0">
              <a:latin typeface="Verdana" pitchFamily="34" charset="0"/>
            </a:endParaRPr>
          </a:p>
          <a:p>
            <a:pPr marL="342900" indent="-342900" eaLnBrk="0" hangingPunct="0">
              <a:spcBef>
                <a:spcPct val="20000"/>
              </a:spcBef>
              <a:buClr>
                <a:srgbClr val="FFC20F"/>
              </a:buClr>
              <a:buFontTx/>
              <a:buChar char="•"/>
            </a:pPr>
            <a:r>
              <a:rPr lang="en-US" b="0" i="0" dirty="0">
                <a:latin typeface="Verdana" pitchFamily="34" charset="0"/>
              </a:rPr>
              <a:t>timely inclusion on the website of the reports of completed </a:t>
            </a:r>
            <a:r>
              <a:rPr lang="en-US" b="0" i="0" dirty="0" smtClean="0">
                <a:latin typeface="Verdana" pitchFamily="34" charset="0"/>
              </a:rPr>
              <a:t>actions</a:t>
            </a:r>
          </a:p>
          <a:p>
            <a:pPr marL="342900" indent="-342900" eaLnBrk="0" hangingPunct="0">
              <a:spcBef>
                <a:spcPct val="20000"/>
              </a:spcBef>
              <a:buClr>
                <a:srgbClr val="FFC20F"/>
              </a:buClr>
              <a:buFontTx/>
              <a:buChar char="•"/>
            </a:pPr>
            <a:r>
              <a:rPr lang="en-US" b="0" i="0" dirty="0">
                <a:latin typeface="Verdana" pitchFamily="34" charset="0"/>
              </a:rPr>
              <a:t>rigorous scientific committee</a:t>
            </a:r>
            <a:endParaRPr lang="en-US" b="0" i="0" dirty="0" smtClean="0">
              <a:latin typeface="Verdana" pitchFamily="34" charset="0"/>
            </a:endParaRPr>
          </a:p>
          <a:p>
            <a:pPr marL="342900" indent="-342900" eaLnBrk="0" hangingPunct="0">
              <a:spcBef>
                <a:spcPct val="20000"/>
              </a:spcBef>
              <a:buClr>
                <a:srgbClr val="FFC20F"/>
              </a:buClr>
              <a:buFontTx/>
              <a:buChar char="•"/>
            </a:pPr>
            <a:endParaRPr lang="it-IT" b="0" i="0" dirty="0">
              <a:latin typeface="Verdana" pitchFamily="34" charset="0"/>
            </a:endParaRPr>
          </a:p>
        </p:txBody>
      </p:sp>
      <p:sp>
        <p:nvSpPr>
          <p:cNvPr id="4" name="Rectangle 5"/>
          <p:cNvSpPr>
            <a:spLocks noChangeArrowheads="1"/>
          </p:cNvSpPr>
          <p:nvPr/>
        </p:nvSpPr>
        <p:spPr bwMode="auto">
          <a:xfrm>
            <a:off x="1073150" y="44450"/>
            <a:ext cx="8061325" cy="922338"/>
          </a:xfrm>
          <a:prstGeom prst="rect">
            <a:avLst/>
          </a:prstGeom>
          <a:noFill/>
          <a:ln w="9525">
            <a:noFill/>
            <a:miter lim="800000"/>
            <a:headEnd/>
            <a:tailEnd/>
          </a:ln>
          <a:effectLst/>
        </p:spPr>
        <p:txBody>
          <a:bodyPr anchor="ctr"/>
          <a:lstStyle/>
          <a:p>
            <a:pPr eaLnBrk="0" hangingPunct="0"/>
            <a:r>
              <a:rPr lang="it-IT" sz="1400" dirty="0" smtClean="0">
                <a:hlinkClick r:id="rId3"/>
              </a:rPr>
              <a:t>http</a:t>
            </a:r>
            <a:r>
              <a:rPr lang="it-IT" sz="1400" dirty="0">
                <a:hlinkClick r:id="rId3"/>
              </a:rPr>
              <a:t>://www.arpa.emr.it/moniter/index.asp</a:t>
            </a:r>
            <a:endParaRPr lang="it-IT" sz="1400" i="0" dirty="0">
              <a:latin typeface="Verdana" pitchFamily="34" charset="0"/>
            </a:endParaRPr>
          </a:p>
        </p:txBody>
      </p:sp>
    </p:spTree>
    <p:extLst>
      <p:ext uri="{BB962C8B-B14F-4D97-AF65-F5344CB8AC3E}">
        <p14:creationId xmlns:p14="http://schemas.microsoft.com/office/powerpoint/2010/main" val="1716906768"/>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8" name="AutoShape 2" descr="data:image/jpeg;base64,/9j/4AAQSkZJRgABAQAAAQABAAD/2wBDAAkGBwgHBgkIBwgKCgkLDRYPDQwMDRsUFRAWIB0iIiAdHx8kKDQsJCYxJx8fLT0tMTU3Ojo6Iys/RD84QzQ5Ojf/2wBDAQoKCg0MDRoPDxo3JR8lNzc3Nzc3Nzc3Nzc3Nzc3Nzc3Nzc3Nzc3Nzc3Nzc3Nzc3Nzc3Nzc3Nzc3Nzc3Nzc3Nzf/wAARCACEAMUDASIAAhEBAxEB/8QAHAAAAAcBAQAAAAAAAAAAAAAAAAIDBAUGBwEI/8QAPBAAAgEDAwIEBAQEBAUFAAAAAQIDAAQRBRIhMUEGEyJRYXGBkQcUMqEVI7HBQlLR4QgkM4LwcqKywvH/xAAaAQACAwEBAAAAAAAAAAAAAAACAwABBAUG/8QAKREAAgIBBAEEAgEFAAAAAAAAAAECEQMEEiExQRMiUWEUgTIFQnGx8P/aAAwDAQACEQMRAD8AxwKaNijd67W4z2FWjVzpXCwqyAY4ou6gTnAB5PQU9stC1bUCPymn3LqxGH8sheT1yeMULlFdsKKbGW+uh6mbzwZrlnpb6jLAjxRsVlSJ90kZBwcqPY9cZxkdqr4bkKDknoB3qlki+mW4NCxkwOf2rhk+P3qR0nQdRv8AUbS3NjcKk0igvJE6ptzySccDGea2FPC2gWrpJ/ALJIXV9quhmy3rwMnOcbQTj3PtyvJqYw4DjjcjCwXc4QFj7Lya7IJI1VpEdFcZUupAYe4963y002GC8S2ttMtIEil/5l4bQoQm5SuMdeCc4zzzS6Wl0uFQDzIg4JS3j9fK46jA4ZgPnycis71vPQ1YPs88sxDbTkH2xzRWcr+rI+Yr0heWt7ZWlzJDvjyGkjbyoyUXGNgz1I469f2qbsYxLGss4dgihdjqmS2Bknj5HFV+b9E9D7PKu99oO1sHocdaHnn3Feqpdw8oRxbgwZWXYmC+0nJ74z7YpA2azxpEYraRid0heBMFTjgDHxNV+b9F+h9nl3zz/nFGEr9dwPyr0xf6TZXLSo2kWUpyCEeBdpU7sfXjp8PjUZfeENBvBNJfaJYt5cI3GMNGxOOehBAA6VPzlfKJ+O/k8+CY0dZs+/1rabn8MfC80LNDbXNuoj3NJBdFiOOwbOaqnin8OLDSLWe4tdYuV8iB5nSe33DAxgbxgAkkADnJJ9jTY63HJ0BLTySKIkpNKhjimEbmncbZFbIyTM7VCoJ98UbcffNJ0KIEU3E+9CuChUK5G+aBOAc8Y96dWOn3Wo3QtrGLzZSC2OygdWJ7Ae9aDoHhG3smiaNPz17u3GZ1wqYGfQp+Ixk+5PHGc2TNGC5HQxOZRdO0HUNR9UcJiiIyZp8ouPh3P0q1WfgnToEV724mvWOfREPKQ4IyAeWPXIPANXb+F4lWWWYvIQhdVwxQ5B5PTOSD0x96WEduZ0ktFUlVYqcb+MKc8HHcDrXPyaucujZHBGK5KxDoVtb3At7DTYYmjjDiWOMNJy23IaTjgc9TVlmspXkhivArRTAGRA2V4U9iOM/btXdanmsbeW48pZVhBYmSTaDgqMHb2PJ7cYpxoUrXumafcyKN08SO6qMh0IzjJ69+etIc5SVtjEoroUjt4kikjBEkLrnyeCrHHsoyc4Hem+n+E9Ltk3xWhiReTGsezcQD1xyTUxBayPIzSTyFtjfrGevfHfHSoO20a7Xx9FqMaP8Aw2GzMRO8gO+MA7fh71IN9WVN/RNWcTQQwFg7RoiuoYk7VLZzj2H3p3O835iFoxE8iZYAKcMuOSG7HJ6GpKMELl0AGwHJYAUCitIuSowjE4yfarrkGyoah4t0zStSWwneZb2+2+UpgJDFgAA3YdQOM4p9a3bzXDeXbyok0rjcQm6MqFO5+eV6gAc8j44JrXgzTtX8QabqNzdTR3FlIs0KRgbGKkMQ2R8B3FSs8ckNysqIhWV5AMLkrxyf2qNKk0Um/I21C9k/hsxDs4G6NsIAcj/GDg+njp+9dv8AUP4TY3FxcykQw3IUmOMMSpA4I+/Py+NJ3UMr6c+G2mQf4k3YJI+mOaeaxo9trWlzWWouwiZwzGFthJHxHNRIuwWE0epwQXkUzGC4YtbhowpQbTnNLW/nSojlxjaUkAXGWxwwOeB14+VDRrK206ws7CzfMMG4IHOW6HqSeaWjSNo0xIo2jLFfl3qmvgJP5ELZZNqGXa7bwJTtxn9XKjPTOP39qb/xGCSea1VoDcK/KeZyI+MsR14P9Kc2qEyzhJGYo65O3jnNV7QfCbaT4y1LXG1AyJeq2+B7cLgkg8Nu7Y9qFJPsuya3kLEgiIKuiZGMYKfqx2GT+1NNRtLW+S5ju1YRsnkuXXuGGDgdRkipVoXeGNwBjapwBnPt/b3omE8xRKm5ZVZenXp/pQ8oKzy7rmntpWtXtk4x5MzKoxjK54/akom461dvxg002+sx3yIQsxdHJHcHI+4J+1UWJq7Onyb4JnPzRqQ7Wu0VDRwK1CAwoV0ChVkLz+HVik8D7CEaRyZn3YwqkbR8uvHxrR5reeIWiWsSiOaURuzP+gHJJHdjx3I9+cVUPw0to5NHlgKktJcNuGMhiACB9v61o5vbfyiAWkMg2IIMHa3II38KOTjrXHnzJ2dFLbFUMb3S1ktHjKoZSjiNMYAyuM8cdqjtM05bBLWzYblt7RYiI19LcYJx9O9F1fxK8Rmi8mKKWNyFBzMcdOQMAH5E1XNS1241CMhkkZVKqS8oUZHI9KgEYz/mrNL6GL7LddRW7rOkkHmQSpgrIOMFvbvnBrv5u2jjiVTFAqR9FYE4A6AcfH7VSItR1PUS0SRxyPHkMphLtxzn1ZpO1/jF5OkMVxPukBKeSSoYDrjGBjj5UNJdkcky+2eqwXNqk+6aNJEP8uSErIozjkEHn4UQ6vYxu/MzADKjOwNwT3xiqPPpN5HeOl2GLwjMpc7iuemck9TijazBHaeRDfTojzg+VECAzjudvtx7UaSugG3Rdb3xAGsrqOx2R3wT+ULq4DKCBxu2MTiuxeKbO3hhS68uS6MO2R4o32ljjOAV9wcfSq5b6YtpFcz6jNDFa2YH5m5l/SCQDhcZJPIpHS4bDxCtxcaRI00dupOQGUOcgYAYZzk96KL5FystbeMYS5zaqQOmTj296SPiyIhFSBozHvAIxnk5z168fvVN8TeJNF8P6idMuIJJ7uMDzTHH6YywBxknJ4I6VIpYw2WmLql4qRW+JJp2kBJjRccAZyS3YUVOrJz0SWnazqUcV5DeXVzqHnyb4zKijyV/yjDcjOBVxsf4hf2CSK8Fu0gLbGjJK84/zVkeleKdO1ua50+xt7nzWjZkMoCsQvJI2ng45q9a/wCLNL8B6Vp0WpfmZbiaIFI7f1E4A3HcTgDJ+tXtbfKJdFiW3vo5Il8yBpIyeoYA5BFR2oQ+ILqCBLG/tbORJFaRhFv3pzlcMcDOOtF8K+IdK8ZWC3envJmGYCWKbiSNsd+eQQevzqJ1b8SvD+ka0+l3U11FNGQsjrGTHHkZ5I5PB7CgqS6QdotEck6ySOYIz5hUbRLnHBPt8aAklRzvgyOo2sGzk47CuMoR5L2S5YW4gDFw/p4yd32qraH+Iug6zfrZWbz72woZ02jk8cHnGe/yoOWtwSpOiwXl3d2+kubHT5Lq6hjGyFpFRXI4I3EjHzri3Zea1lvEktgYCZVIyI3JT05HXnIyKUlurfTreAarqMEElw7RxNcMq7zuOFHuaaeK5J5rJYY4oJVmcRyhyw9O1jxg9cgD61TaVJ+S1y+CA/EbR4Na0qYys8Q3IdwXJUhgM/bNYRqdomn6rd2UU3nLbzNH5hXaSRweM++ftXoiHTfylmJLdbldsWVEU5UuAM+/sO9ZF+LVykni38rFK8i20CB/MjUMHYBj6hy3G3r05FadFluTiuhWojwmVNDSy0jDyacqvFddGFnRQo2AKFEUax4bhbTdO/J24SW4k/myMozjOMDHfAIznjrxVngsrmS2laZiJIXUgk9FHzpt4G0lI7Vbq4ly0keM9wvHHy4FXkNbeQGMYBK9WHUjpk/SvNLJOUpUzs5NsKVFNi0KG51FrrZ5yMvPUEnOc8UJtFXSjcT/AJcSROm5vMHTjntVkttRgR1jLw+aBk+oHueBjvTLXb2DUbK5t1ne2bBVX8sn69KySxylG93IcMjUv48ENYWLaRpGoajboAwt/MOBuYhULDHI7t39qkLHT1g0ltWEphxaNMGXBYbi0h5II7j96T1GSx1DTJ9OvnkFpcRiOTySu51AGQCSMe3Slbu4tZ9HGkwx3C2ogWBh5sSkxbduM5Jzj5da24tMqcjLkzJe0pH4IaYNT0LVbudiWmvgHcjLHCq5yfmaruo251D8alsBKdiTLCrNlyAsRPfPcmtR0SbTPD9jcW2j2FvbRyTmV4xdEgnYF4IU4OFHA+fektM07RxrZvLfTNOOpK7XP5prmRmJIw3qK56dj78YrXXv3Cdyaqyv/jpGlp4Ot/LcF5tTXJ3EekI56DryB1zXfwDtY5/CV9I+45u9gB4GPSePrVx1N4prqJNRh06eZM3MRl3P5QweQCOoH9aTOp2mkKRFDZKtxIXcwRlSXOGyR3OCBnvjtUi6i4slowr8RLG71Dx1r7WUHmxx3GGKYwoCgc/b71tfjvTre3/Dm9SFFhzaeWrAZxvZSfvTiwtEvTNNF/D47W7yGhGnEMzHOCzliG9QJ6Y5weeal7x9q21ndpbP5kgiRWQgFtuR/TFTc6p+C3t8Hnj8LdOlfx7pEdwAsUwmxkjDgROenORkCrl+OelS6hrGnBJnLRWe1UWIsGYuc8joeBWo3CLpNlJcyraKsLbj5cABGeNo5BJ5xTmItqOnRSywQFJBv8ueP9Ptkc81bnL9lLbfXBnH/D/BLZ6Zq8Fwu2RbtPQw5Hoqi/iT4Z1Cfxbq19EpMEszEFo3AUAAZJxjHFb/AB2rW0yPb29lHjlgg27+CByPnThmnk3K0cBBHKmQnPuMY6UKnL55DqN9cEHtR/AUjRlHYaQcMgwM+Weg7dawTwRpMsHiC1mmaFowwB8qQEg5GMj6V6IitkiE8Jsrf8pMgj8lJPSBzkdMYNRkXhLQbaUT23hizjdQCrQkKQfpihjNqFErmyjf8QqqNL0RgCMz3AJ78Yq7+FrZ5PDOktLKxmktIN5MnmeryznnJz96eX2k2usWMFtrFhNM0YdcpPj9R9RyCPbr1o0Ftb6NDax20Mtrp9ooDb3yscSoQMkknqaDI922vBcbVlF/Ca4nudM1e1nnLC01FwikdA3YHPTOarH436WbbV9L1JQ3l3doI89gydP2b9qv2habpekXN5c6YZBHdyedPEsm/DDOMe2c5+vbgUl4+0d/FHhexjMU1rJEUkx5RlKHbgrgEZ64NBgezPKXhlzV40jA4DzT1OlK6tok2jLbNK5fzt45iZNm1tvOfcjj4U2ibPeu3Caa4MUoi+KFAdKFMsCjV7PXIbZo4I38+NFxuUnHHXgdMcd6nzqxmlS0t0Vm8ncpTGPfuM96p2i6a6WUUrsQqQSSAAAE5VMirDYWKxXCyyO67Y/UQ5GCSBt4+VeUnnUXwei9C1yF/il1dW1xcIW2QMcjPXHwqMjhup9OS+XaAzgENkHG7bx96nbO0t47W4aQ5eSRioViNwzjBA69DSdtZ2rpbacEBlXymkbABIyuf3zSlmbl+y/T9v6GcNvcR2dxqHmxxQeYyQxHLs6hsH96kdNtWurO5d5Ni252elAzE9QFGR0FR2qxY0m102Mev8wqBlHIPUj70v4pVtN0PXhGxSeYStEVblTkgY+lbI6mSi0vmjFk0ac4t/5C2sBnvYY0lRUmYgF3wNwxkn7jipa3EcWq7rCUyW8bvDO4XaCdpJGe49PwovgOzhtfCWiTXUe2SO2LNv65O3n9qbeDGkv9OubiUORNfXDjj/AUfA+mQKOeWUcqjYqGCLxykd0/U00/RLe/1IyXM02BDGz7n24/xM3OOTmoy8Saa9gDFDC9zs3SSbl3SA4PwAC/tRdVB/L6PYv6zFYtIwPXOV61L+G7dZfDkF1KCPKvpJlycYCpItLx55uUr8D8mmjHHFrtjC+mRYvLsZpY7eFgv5jzSFd8noB0znjnvTueR7ix0+e4kuiq2iSAmQqwIZ8dwd2M5PXiozxZZAaXp2xSolvzuKkjgox/tUtrKi38OWqhh5n5CBNx6nJYkfWl4tROWGUr/wCsdk0+NTgkvoo+teJ7a9WeyhvZrmTBTyQxKjB6g9Dj/frWnp4hh0HQbA3zMzyRqVRiAegznGfevPmgaRdXniAwNCwDCQk52jHxI6Ctt12QW6afAITM3lqAEO4qo/8AP2puqyPBjW12KwYVlzVJUiyQ67/Era1ubFv5by7XBOe39Kibnx/ptrqBsZi7zxgLN5QB8vIznB5PB5xTjR41t7GFYE4km3ED22nt9BWZahZSS+PtW89JXRpUMbuCA48sAkH4H40jFnc8LyN9DI4YPP6dcGyvKGuotsmY2gMgKnhgMYP70ytfE1nd3bW0ccwUdGbGHHuOfrQgISCzXIyLE5A+G3PT6VWbWxMdpp8repmJyx68xvzQ5NQ4KLXkmLDCSe7wXGG9WKCeSfe/lyyKnAyRnOPj1qL1jUH1DQLuOz3RXIAXbIgYMCwB45yCMjjmlriSNdOupMcoZM/RP9xVO8CzzXPh3T7i4fLNDg5HBxMoHApssk93fHAuOOG1/JL6VDcvG9zcKF81gzhRjkjrt+3WlrKGR4PNaNQ4dwfLBAwrkA9fhUP4eLS+JfEtpNO+yFhtYSbc+pl6D4AVZ9LUulxCJWiDSSNuUDj1n3z13UmWacZST8BPHFIo34qandQeGzbk3Cme6WEMrh43j2BiGyOM5x9OprJ4VPtWw/idZNL4SvPU8jWk0U2491/S3T4ZP0rF/PbzMQsVX5V29Hk3Y0zDnhUyRVeOlCiQT3DKcRBsd6FbN4ijTp9bjF4kSQs6jdEXMgCx5YcgAHOAOnA461LjxFo7OB/DmMSjiNgpwc53c96oOtapZfxlVswRK4/nIRwWBJyPb5e5NMf4/FHex26KjRsgLybRlvhjtXCx4W4r2nYyZE2+TUIdf0tP5j2MjSlmYSlRuTJ7ccCnEHiHTIWaSKxWKWRdplCjcevU4yaxm412UiN02pFvCCPn9PBOfoKcah4ikmwsSrCynsOMexq3psl8IX6uN8NmwjW9DidJDpqvMrbzIUw24d8455p4ur6LcwNLf6VbzgfqaeIOzZJIHKngVg015Nb3BuDdPL5gGCzFsH2A9ue9S9t4heWze3yI38stGwJJYjJx8CcUz0pw5QtuEvJtS+J9LuBHF+SV4Qm0RuMoB7gbTxXIvEmk24aC1s4oE2E5gXAHHttFYJDfXf8AJufzLqY1IJj4YqDlePnn6VLXHi23nMaWqyxEhSxjXGxj1Cg9ecfPNFJT+LAUIvp0a0dV0P0Sy6XBJcFPLM3k+qTpkZ25x8KUg17w+tuumxWght13ZhEP8v1ZyMYxzkn6mqxo9vb6laSGOcwQEoBPLksXJI2Af4c5Gfp9GW22S3musieER5WSNz6jjqOftSVki20uwtkq5Lte6t4fuERLmzBETlot0X6W5wy8fE0nNr+galmO7RbiJAAI54889zzVV1Hw9eW1itxK6eaiGR4ldiYwPj0J5/8A2onS9Nk1KRYVLtcSf9MFyFCgZLHHb/UUMcmNxddIm2SaLjNd+FLMieys7G1lXG2ZI0BVQQTznIGMirFBFBdFbuTT2luUXakpADBTzjO741l/ifwzdaTbpNO0ckMp2K0chIDZwQVPOPiPatIvPEGnaJFBBqEwN1ICVj6FgOM81N0ZJO+AkpN0ux2Fljlh8qxmjhTO75YOO/NIfw+CVIxc2ckrIzMvmISEzxxzxxToanFcWsVxbyOd21gGJHB7c02l1K3NwYNrySbgmFbGGxkLkkckUpzxJfQSjO/tClskUdzKslvOsQi2INrH5gd/alJ4bCWNN8M4CH0hUcBfSV4x8CaTiu7ed4ZYHYQyK+TyCGBGVOec9c/Kj3OpW9lFFK5b8s7hPNU7lByR6vbnP98Vd49qtIGpX5G9hLttGiuoZtzyPvDQscqeB0GOgFMrvT4LOxQaZBNGkTDhkbAUyBn6jp3+FS9ldrLd3May7vKdQeRxlQRn41D63rK3elavBCHjuoLabak5O1yFPseh4+9Gnjb5qyVPwNL97O+1O5QfmJRLGVjeHhZEwCVBHGc5+9Kaewkt5Ir20ltEWeTYIEdy6g+njnriqRBrFhpVxaJchrdHAAeNCwXqTk98Zx07VYrm6j0q0vdQ1Bt1vDMEjlhQszKwTGQTjq2PtRbIfHZdzrsXvpvztjqNhNptyUkj2A4cNICWByCpAOCD9ay9/Bl20LtYWeomRZQgFwFVCmCWJY4AwRjk1dbzULY2c2pfmEbShbJIjCMiTeWYAYz7jpUFqeo79Lmltrk/lbgweTIq+tW3sXJUnHRSMdueOlacT2L28ITKO53LkhI9EfTIoxqmmXMzzLvjaG+WIbflsbP7UKIRe3LMwnnkC4UMYCeAOOlCj9ZruSC9KHhCfi3S4NP1GS70u8S6tjIIS3mAssoBJB+3WoKWdmjWMdBkj3zVl1zVPD09tbC1sNt80B/NTGMqu8jHpUnkg85qps5OAfnWjTp7Vfgz52k+BRH9SR5yoPU+9CeRZJskDr1Ax8qTzuYHpz2p08aSBI1XMm3gg9TnvT6SYlW0Ih1AGR6c46cml7i5fZHCvCIAPtg/1z+1NyrRqzbMqe9O1sYxYi4nnAZ5SiDd1AHJI+1VJRT5Li3XAvbt/wBIfpkUHB7tnnn7ULG48i8F1b22WjkDEAZ56Z+HJppIlwswRUZW/Tke+Mn9jT1rGWMTStlBGRld3JB7/tmltRQxSb/Q9ttYv7WeRLeXbC21WRyew28c9BzyPYVOeEriW8DRTJFPab1MshAyGUgAHpkEHoPb41VCrTQK6kCZF9K55YDnn2o6apc+SsQmk/MZOXmyAnOcYH/mc1nyYU4+2rHQy0/d0bxqLJOsqJtXzIHj3JwcEY4NROkWK2V/Ck43OtoAWPAz6c/0FZXa+NNadVaS7T0EAEKA3zx36VoWieJH163SSVohfW4I2bTtdTgZ4zj9I+5rlZNLkxRaZvhmx5GqJDxFaG91u2mUKURFZAwyPSwyMf8Ad+1Qv4h6Wuoa3C8yu22BBHlcgZdsgftVht75o5VNwsGwAZKKwYnIPf5GuXWqzNKXjS1ZBj/qO4Oc/BaTjyThHjsa8cXKn0S2hL5sWyMqAIwOScA8dvnSc6mKaV1TdvnSTKvjjGM9aidH15bO7ma6tQFbGBA24E9ScnFJ32v3V5cM6JCIuMB5CpI6478/eqeLdCvJG2sjfgmdJRZ3ujhyUnkkQdjwpx9z+1Rtzdh/DS2sRwApAPt1PHPvQ8OawunxyLeeWMs2DHIDnOPfHtUAFnwEVbYgg+kzZHPxxRPFaV+C40pO/wBFwjY6dpaTjG52jEknQv8AyxjPP0qBttj310jKGilt5pCNx6lfn8ad6lfPe6ILeMw/mFaNsO52naoHUDPPyqN0m4uLK9eaWMNEbdo16lsleh4xjOfpimLGt24BS9jRE6raWIlAaLcyysvUgDngfSnfiW5/KeA9kil/PSOM7Tj/AARtk+/6TRdfAvdWe5hIeIh2RCNhEm309uRnr3xXfEV3Y6j4btLDUEWwaNkMlxEu9Fwm3AGQeST27961RSdciJ2r4K+7CX8L7qRcgiRD8iJkH/3/AH+NS34Ym1Wxc3jusHqBIPIwc5/93Sl7WTQJPCEnh+TUg8cpDC5WEJIPWrjg/FMUpociaBpktpbql9FKHAaQqDzj2Ge3SjyNPG4/YvGvcmXS2Hh0R4hv5kHUgqR/ahWcz3EMO0Sl4s5xm5xmhWP8SL5o072v7v8ARmRbDZLE596Bxgbfqa6Ru3YU8d67sCk7pY2wONuTuPt04/2r0pwggNLGYkMXPqAAGOOMV2OFDHJI0yJsGdpHLEnGB7+/wpe3/KoBLcROSAWGx8ZPb5f3oHJBRTGYJIGO3WncjiOJVGDuxu+9IiUNLIyooDHAVRwPpS1sUinV3H6B0HJ54qSZaQe4VElV1LqSMHIwAfhS8b7mZlYnYgB5654NKXEsU1tGZ4oY3GF5i5C5HfP9v602yTGNm1o34LKDgHtzSk7SGNU2KQTiOeOMkkBwwyBweMfOl5EKzC8tonK+lxI3+Jup3fMgnHxqOi81p0jihZnEnAAwc1I29xdrHujwkcRJKdSTg/61U+OUXB32R8sBWMiL9JI3Fexx3/b71b/w3tbtdVlljhzbbNsjuOc8nA++aiLZBLFBJ/y7+XiJtx7E8be7Hls9cYJq6+Ebe+RZLk25srFhtitip5IPLEnkmsGuzVhaRr0+OpqRYpVkHQIP+3/emrrPztZM/wDoFGmZtxATjtgURpGKjaOa85Gc/k6TbEGSVh644yB3GVP+lJPGZJI+saoMYC538nqc/wDmKdFm2jKsDRPW3IDAjpTo5ZIBtiDW6SLxKFOehJ/vihLZOY1IjU46uGJ3Utuc/rB+tF9O7oAfcU1ZWit4yjhQu4DZKEBlDHgkZGcdOMUUreK/8sqR7Cdh/UCnjQRGXzQo3nqxXJPbmuTKGXa8SMPYEj+9PjnjYLkmiMuZtVA9VpcOo7ofM/8AjmoHWJ7u5tmgcqsbFTtk4bIOe4HtVzBjbG5HQ++QRShc/p/Moc9nY4/fin488U7EzhuVKRnEcWtJGpt1aSANhMDcN3w+PTp/rTNI9R06UMiXMLLggHIGDWmNYoDv/KROeziPafo6YP7mmbadarvIimXcd2EmzjPb1A+1bI6pPtGV6SS6Zn+oXl1dSL+auJHKjCl1H9hQq5SWFmGz5zAntJaqx+4Yf0oU1aqNfxFPS5G+WUK5jVZGAzj/AHFNWQKxx2NChW5dCH2Pg6tZRL5MQZWZjIE9TewJ7gU6060jvdQWGfd5e3JVTjPI4oUKVLpjsa5L3qXhfRrDw9dPDYo0xn9Mzkl4xsTgH269c9TVA0tVuV/nqrgEnBHHShQrNhk3F2PyRSao7Gv5t985LFcRgdgB0/rUxDpVtNo1zP64zFZiVVjIClhjkjHxoUKObfAMErZBWM0iRylGIK5fj/N71JWZJto5eNxO0+kc/P70KFHk7YvGJzRrAkiRZUqyIGB5C5OR9c/sK3Wwto7XQraOEuFSFMZYkn0g8nv1oUK4/wDUf4o6GAhLyciZg0cbADuuD9xg0rdWscVrHOhYM/UE5A+9ChXI8GyQyHKnIo6KG6jpQoVQLDGMEHk0iUXDHHShQq4i5CbACubFYZNChRoEL5a+1B1wp60KFMBkciRVfgY+XFKINxYt6sHGG5/rQoUxN2X4ONHE3PlKPkT/AK0KFCtKboiP/9k="/>
          <p:cNvSpPr>
            <a:spLocks noChangeAspect="1" noChangeArrowheads="1"/>
          </p:cNvSpPr>
          <p:nvPr/>
        </p:nvSpPr>
        <p:spPr bwMode="auto">
          <a:xfrm>
            <a:off x="63500" y="-546100"/>
            <a:ext cx="1676400" cy="1123950"/>
          </a:xfrm>
          <a:prstGeom prst="rect">
            <a:avLst/>
          </a:prstGeom>
          <a:noFill/>
          <a:ln w="9525">
            <a:noFill/>
            <a:miter lim="800000"/>
            <a:headEnd/>
            <a:tailEnd/>
          </a:ln>
        </p:spPr>
        <p:txBody>
          <a:bodyPr/>
          <a:lstStyle/>
          <a:p>
            <a:pPr fontAlgn="base">
              <a:spcBef>
                <a:spcPct val="0"/>
              </a:spcBef>
              <a:spcAft>
                <a:spcPct val="0"/>
              </a:spcAft>
            </a:pPr>
            <a:endParaRPr lang="en-US">
              <a:solidFill>
                <a:srgbClr val="000000"/>
              </a:solidFill>
            </a:endParaRPr>
          </a:p>
        </p:txBody>
      </p:sp>
      <p:sp>
        <p:nvSpPr>
          <p:cNvPr id="7" name="Rectangle 2"/>
          <p:cNvSpPr>
            <a:spLocks noChangeArrowheads="1"/>
          </p:cNvSpPr>
          <p:nvPr/>
        </p:nvSpPr>
        <p:spPr bwMode="auto">
          <a:xfrm>
            <a:off x="1259632" y="91387"/>
            <a:ext cx="5184576" cy="869202"/>
          </a:xfrm>
          <a:prstGeom prst="rect">
            <a:avLst/>
          </a:prstGeom>
          <a:noFill/>
          <a:ln w="9525">
            <a:noFill/>
            <a:miter lim="800000"/>
            <a:headEnd/>
            <a:tailEnd/>
          </a:ln>
          <a:effectLst/>
        </p:spPr>
        <p:txBody>
          <a:bodyPr anchor="ctr"/>
          <a:lstStyle/>
          <a:p>
            <a:pPr eaLnBrk="0" hangingPunct="0"/>
            <a:r>
              <a:rPr lang="it-IT" i="0" dirty="0" smtClean="0">
                <a:latin typeface="Verdana" pitchFamily="34" charset="0"/>
              </a:rPr>
              <a:t>Lazio, Malagrotta </a:t>
            </a:r>
            <a:r>
              <a:rPr lang="it-IT" i="0" dirty="0" err="1" smtClean="0">
                <a:latin typeface="Verdana" pitchFamily="34" charset="0"/>
              </a:rPr>
              <a:t>landfill</a:t>
            </a:r>
            <a:r>
              <a:rPr lang="it-IT" i="0" dirty="0" smtClean="0">
                <a:latin typeface="Verdana" pitchFamily="34" charset="0"/>
              </a:rPr>
              <a:t> (Rome)</a:t>
            </a:r>
            <a:endParaRPr lang="it-IT" i="0" dirty="0">
              <a:latin typeface="Verdana" pitchFamily="34" charset="0"/>
            </a:endParaRPr>
          </a:p>
        </p:txBody>
      </p:sp>
      <p:pic>
        <p:nvPicPr>
          <p:cNvPr id="3076" name="Picture 4" descr="http://sustainablerome.files.wordpress.com/2011/03/malagrott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7" y="1099454"/>
            <a:ext cx="6624737" cy="49685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8" name="AutoShape 2" descr="data:image/jpeg;base64,/9j/4AAQSkZJRgABAQAAAQABAAD/2wBDAAkGBwgHBgkIBwgKCgkLDRYPDQwMDRsUFRAWIB0iIiAdHx8kKDQsJCYxJx8fLT0tMTU3Ojo6Iys/RD84QzQ5Ojf/2wBDAQoKCg0MDRoPDxo3JR8lNzc3Nzc3Nzc3Nzc3Nzc3Nzc3Nzc3Nzc3Nzc3Nzc3Nzc3Nzc3Nzc3Nzc3Nzc3Nzc3Nzf/wAARCACEAMUDASIAAhEBAxEB/8QAHAAAAAcBAQAAAAAAAAAAAAAAAAIDBAUGBwEI/8QAPBAAAgEDAwIEBAQEBAUFAAAAAQIDAAQRBRIhMUEGEyJRYXGBkQcUMqEVI7HBQlLR4QgkM4LwcqKywvH/xAAaAQACAwEBAAAAAAAAAAAAAAACAwABBAUG/8QAKREAAgIBBAEEAgEFAAAAAAAAAAECEQMEEiExQRMiUWEUgTIFQnGx8P/aAAwDAQACEQMRAD8AxwKaNijd67W4z2FWjVzpXCwqyAY4ou6gTnAB5PQU9stC1bUCPymn3LqxGH8sheT1yeMULlFdsKKbGW+uh6mbzwZrlnpb6jLAjxRsVlSJ90kZBwcqPY9cZxkdqr4bkKDknoB3qlki+mW4NCxkwOf2rhk+P3qR0nQdRv8AUbS3NjcKk0igvJE6ptzySccDGea2FPC2gWrpJ/ALJIXV9quhmy3rwMnOcbQTj3PtyvJqYw4DjjcjCwXc4QFj7Lya7IJI1VpEdFcZUupAYe4963y002GC8S2ttMtIEil/5l4bQoQm5SuMdeCc4zzzS6Wl0uFQDzIg4JS3j9fK46jA4ZgPnycis71vPQ1YPs88sxDbTkH2xzRWcr+rI+Yr0heWt7ZWlzJDvjyGkjbyoyUXGNgz1I469f2qbsYxLGss4dgihdjqmS2Bknj5HFV+b9E9D7PKu99oO1sHocdaHnn3Feqpdw8oRxbgwZWXYmC+0nJ74z7YpA2azxpEYraRid0heBMFTjgDHxNV+b9F+h9nl3zz/nFGEr9dwPyr0xf6TZXLSo2kWUpyCEeBdpU7sfXjp8PjUZfeENBvBNJfaJYt5cI3GMNGxOOehBAA6VPzlfKJ+O/k8+CY0dZs+/1rabn8MfC80LNDbXNuoj3NJBdFiOOwbOaqnin8OLDSLWe4tdYuV8iB5nSe33DAxgbxgAkkADnJJ9jTY63HJ0BLTySKIkpNKhjimEbmncbZFbIyTM7VCoJ98UbcffNJ0KIEU3E+9CuChUK5G+aBOAc8Y96dWOn3Wo3QtrGLzZSC2OygdWJ7Ae9aDoHhG3smiaNPz17u3GZ1wqYGfQp+Ixk+5PHGc2TNGC5HQxOZRdO0HUNR9UcJiiIyZp8ouPh3P0q1WfgnToEV724mvWOfREPKQ4IyAeWPXIPANXb+F4lWWWYvIQhdVwxQ5B5PTOSD0x96WEduZ0ktFUlVYqcb+MKc8HHcDrXPyaucujZHBGK5KxDoVtb3At7DTYYmjjDiWOMNJy23IaTjgc9TVlmspXkhivArRTAGRA2V4U9iOM/btXdanmsbeW48pZVhBYmSTaDgqMHb2PJ7cYpxoUrXumafcyKN08SO6qMh0IzjJ69+etIc5SVtjEoroUjt4kikjBEkLrnyeCrHHsoyc4Hem+n+E9Ltk3xWhiReTGsezcQD1xyTUxBayPIzSTyFtjfrGevfHfHSoO20a7Xx9FqMaP8Aw2GzMRO8gO+MA7fh71IN9WVN/RNWcTQQwFg7RoiuoYk7VLZzj2H3p3O835iFoxE8iZYAKcMuOSG7HJ6GpKMELl0AGwHJYAUCitIuSowjE4yfarrkGyoah4t0zStSWwneZb2+2+UpgJDFgAA3YdQOM4p9a3bzXDeXbyok0rjcQm6MqFO5+eV6gAc8j44JrXgzTtX8QabqNzdTR3FlIs0KRgbGKkMQ2R8B3FSs8ckNysqIhWV5AMLkrxyf2qNKk0Um/I21C9k/hsxDs4G6NsIAcj/GDg+njp+9dv8AUP4TY3FxcykQw3IUmOMMSpA4I+/Py+NJ3UMr6c+G2mQf4k3YJI+mOaeaxo9trWlzWWouwiZwzGFthJHxHNRIuwWE0epwQXkUzGC4YtbhowpQbTnNLW/nSojlxjaUkAXGWxwwOeB14+VDRrK206ws7CzfMMG4IHOW6HqSeaWjSNo0xIo2jLFfl3qmvgJP5ELZZNqGXa7bwJTtxn9XKjPTOP39qb/xGCSea1VoDcK/KeZyI+MsR14P9Kc2qEyzhJGYo65O3jnNV7QfCbaT4y1LXG1AyJeq2+B7cLgkg8Nu7Y9qFJPsuya3kLEgiIKuiZGMYKfqx2GT+1NNRtLW+S5ju1YRsnkuXXuGGDgdRkipVoXeGNwBjapwBnPt/b3omE8xRKm5ZVZenXp/pQ8oKzy7rmntpWtXtk4x5MzKoxjK54/akom461dvxg002+sx3yIQsxdHJHcHI+4J+1UWJq7Onyb4JnPzRqQ7Wu0VDRwK1CAwoV0ChVkLz+HVik8D7CEaRyZn3YwqkbR8uvHxrR5reeIWiWsSiOaURuzP+gHJJHdjx3I9+cVUPw0to5NHlgKktJcNuGMhiACB9v61o5vbfyiAWkMg2IIMHa3II38KOTjrXHnzJ2dFLbFUMb3S1ktHjKoZSjiNMYAyuM8cdqjtM05bBLWzYblt7RYiI19LcYJx9O9F1fxK8Rmi8mKKWNyFBzMcdOQMAH5E1XNS1241CMhkkZVKqS8oUZHI9KgEYz/mrNL6GL7LddRW7rOkkHmQSpgrIOMFvbvnBrv5u2jjiVTFAqR9FYE4A6AcfH7VSItR1PUS0SRxyPHkMphLtxzn1ZpO1/jF5OkMVxPukBKeSSoYDrjGBjj5UNJdkcky+2eqwXNqk+6aNJEP8uSErIozjkEHn4UQ6vYxu/MzADKjOwNwT3xiqPPpN5HeOl2GLwjMpc7iuemck9TijazBHaeRDfTojzg+VECAzjudvtx7UaSugG3Rdb3xAGsrqOx2R3wT+ULq4DKCBxu2MTiuxeKbO3hhS68uS6MO2R4o32ljjOAV9wcfSq5b6YtpFcz6jNDFa2YH5m5l/SCQDhcZJPIpHS4bDxCtxcaRI00dupOQGUOcgYAYZzk96KL5FystbeMYS5zaqQOmTj296SPiyIhFSBozHvAIxnk5z168fvVN8TeJNF8P6idMuIJJ7uMDzTHH6YywBxknJ4I6VIpYw2WmLql4qRW+JJp2kBJjRccAZyS3YUVOrJz0SWnazqUcV5DeXVzqHnyb4zKijyV/yjDcjOBVxsf4hf2CSK8Fu0gLbGjJK84/zVkeleKdO1ua50+xt7nzWjZkMoCsQvJI2ng45q9a/wCLNL8B6Vp0WpfmZbiaIFI7f1E4A3HcTgDJ+tXtbfKJdFiW3vo5Il8yBpIyeoYA5BFR2oQ+ILqCBLG/tbORJFaRhFv3pzlcMcDOOtF8K+IdK8ZWC3envJmGYCWKbiSNsd+eQQevzqJ1b8SvD+ka0+l3U11FNGQsjrGTHHkZ5I5PB7CgqS6QdotEck6ySOYIz5hUbRLnHBPt8aAklRzvgyOo2sGzk47CuMoR5L2S5YW4gDFw/p4yd32qraH+Iug6zfrZWbz72woZ02jk8cHnGe/yoOWtwSpOiwXl3d2+kubHT5Lq6hjGyFpFRXI4I3EjHzri3Zea1lvEktgYCZVIyI3JT05HXnIyKUlurfTreAarqMEElw7RxNcMq7zuOFHuaaeK5J5rJYY4oJVmcRyhyw9O1jxg9cgD61TaVJ+S1y+CA/EbR4Na0qYys8Q3IdwXJUhgM/bNYRqdomn6rd2UU3nLbzNH5hXaSRweM++ftXoiHTfylmJLdbldsWVEU5UuAM+/sO9ZF+LVykni38rFK8i20CB/MjUMHYBj6hy3G3r05FadFluTiuhWojwmVNDSy0jDyacqvFddGFnRQo2AKFEUax4bhbTdO/J24SW4k/myMozjOMDHfAIznjrxVngsrmS2laZiJIXUgk9FHzpt4G0lI7Vbq4ly0keM9wvHHy4FXkNbeQGMYBK9WHUjpk/SvNLJOUpUzs5NsKVFNi0KG51FrrZ5yMvPUEnOc8UJtFXSjcT/AJcSROm5vMHTjntVkttRgR1jLw+aBk+oHueBjvTLXb2DUbK5t1ne2bBVX8sn69KySxylG93IcMjUv48ENYWLaRpGoajboAwt/MOBuYhULDHI7t39qkLHT1g0ltWEphxaNMGXBYbi0h5II7j96T1GSx1DTJ9OvnkFpcRiOTySu51AGQCSMe3Slbu4tZ9HGkwx3C2ogWBh5sSkxbduM5Jzj5da24tMqcjLkzJe0pH4IaYNT0LVbudiWmvgHcjLHCq5yfmaruo251D8alsBKdiTLCrNlyAsRPfPcmtR0SbTPD9jcW2j2FvbRyTmV4xdEgnYF4IU4OFHA+fektM07RxrZvLfTNOOpK7XP5prmRmJIw3qK56dj78YrXXv3Cdyaqyv/jpGlp4Ot/LcF5tTXJ3EekI56DryB1zXfwDtY5/CV9I+45u9gB4GPSePrVx1N4prqJNRh06eZM3MRl3P5QweQCOoH9aTOp2mkKRFDZKtxIXcwRlSXOGyR3OCBnvjtUi6i4slowr8RLG71Dx1r7WUHmxx3GGKYwoCgc/b71tfjvTre3/Dm9SFFhzaeWrAZxvZSfvTiwtEvTNNF/D47W7yGhGnEMzHOCzliG9QJ6Y5weeal7x9q21ndpbP5kgiRWQgFtuR/TFTc6p+C3t8Hnj8LdOlfx7pEdwAsUwmxkjDgROenORkCrl+OelS6hrGnBJnLRWe1UWIsGYuc8joeBWo3CLpNlJcyraKsLbj5cABGeNo5BJ5xTmItqOnRSywQFJBv8ueP9Ptkc81bnL9lLbfXBnH/D/BLZ6Zq8Fwu2RbtPQw5Hoqi/iT4Z1Cfxbq19EpMEszEFo3AUAAZJxjHFb/AB2rW0yPb29lHjlgg27+CByPnThmnk3K0cBBHKmQnPuMY6UKnL55DqN9cEHtR/AUjRlHYaQcMgwM+Weg7dawTwRpMsHiC1mmaFowwB8qQEg5GMj6V6IitkiE8Jsrf8pMgj8lJPSBzkdMYNRkXhLQbaUT23hizjdQCrQkKQfpihjNqFErmyjf8QqqNL0RgCMz3AJ78Yq7+FrZ5PDOktLKxmktIN5MnmeryznnJz96eX2k2usWMFtrFhNM0YdcpPj9R9RyCPbr1o0Ftb6NDax20Mtrp9ooDb3yscSoQMkknqaDI922vBcbVlF/Ca4nudM1e1nnLC01FwikdA3YHPTOarH436WbbV9L1JQ3l3doI89gydP2b9qv2habpekXN5c6YZBHdyedPEsm/DDOMe2c5+vbgUl4+0d/FHhexjMU1rJEUkx5RlKHbgrgEZ64NBgezPKXhlzV40jA4DzT1OlK6tok2jLbNK5fzt45iZNm1tvOfcjj4U2ibPeu3Caa4MUoi+KFAdKFMsCjV7PXIbZo4I38+NFxuUnHHXgdMcd6nzqxmlS0t0Vm8ncpTGPfuM96p2i6a6WUUrsQqQSSAAAE5VMirDYWKxXCyyO67Y/UQ5GCSBt4+VeUnnUXwei9C1yF/il1dW1xcIW2QMcjPXHwqMjhup9OS+XaAzgENkHG7bx96nbO0t47W4aQ5eSRioViNwzjBA69DSdtZ2rpbacEBlXymkbABIyuf3zSlmbl+y/T9v6GcNvcR2dxqHmxxQeYyQxHLs6hsH96kdNtWurO5d5Ni252elAzE9QFGR0FR2qxY0m102Mev8wqBlHIPUj70v4pVtN0PXhGxSeYStEVblTkgY+lbI6mSi0vmjFk0ac4t/5C2sBnvYY0lRUmYgF3wNwxkn7jipa3EcWq7rCUyW8bvDO4XaCdpJGe49PwovgOzhtfCWiTXUe2SO2LNv65O3n9qbeDGkv9OubiUORNfXDjj/AUfA+mQKOeWUcqjYqGCLxykd0/U00/RLe/1IyXM02BDGz7n24/xM3OOTmoy8Saa9gDFDC9zs3SSbl3SA4PwAC/tRdVB/L6PYv6zFYtIwPXOV61L+G7dZfDkF1KCPKvpJlycYCpItLx55uUr8D8mmjHHFrtjC+mRYvLsZpY7eFgv5jzSFd8noB0znjnvTueR7ix0+e4kuiq2iSAmQqwIZ8dwd2M5PXiozxZZAaXp2xSolvzuKkjgox/tUtrKi38OWqhh5n5CBNx6nJYkfWl4tROWGUr/wCsdk0+NTgkvoo+teJ7a9WeyhvZrmTBTyQxKjB6g9Dj/frWnp4hh0HQbA3zMzyRqVRiAegznGfevPmgaRdXniAwNCwDCQk52jHxI6Ctt12QW6afAITM3lqAEO4qo/8AP2puqyPBjW12KwYVlzVJUiyQ67/Era1ubFv5by7XBOe39Kibnx/ptrqBsZi7zxgLN5QB8vIznB5PB5xTjR41t7GFYE4km3ED22nt9BWZahZSS+PtW89JXRpUMbuCA48sAkH4H40jFnc8LyN9DI4YPP6dcGyvKGuotsmY2gMgKnhgMYP70ytfE1nd3bW0ccwUdGbGHHuOfrQgISCzXIyLE5A+G3PT6VWbWxMdpp8repmJyx68xvzQ5NQ4KLXkmLDCSe7wXGG9WKCeSfe/lyyKnAyRnOPj1qL1jUH1DQLuOz3RXIAXbIgYMCwB45yCMjjmlriSNdOupMcoZM/RP9xVO8CzzXPh3T7i4fLNDg5HBxMoHApssk93fHAuOOG1/JL6VDcvG9zcKF81gzhRjkjrt+3WlrKGR4PNaNQ4dwfLBAwrkA9fhUP4eLS+JfEtpNO+yFhtYSbc+pl6D4AVZ9LUulxCJWiDSSNuUDj1n3z13UmWacZST8BPHFIo34qandQeGzbk3Cme6WEMrh43j2BiGyOM5x9OprJ4VPtWw/idZNL4SvPU8jWk0U2491/S3T4ZP0rF/PbzMQsVX5V29Hk3Y0zDnhUyRVeOlCiQT3DKcRBsd6FbN4ijTp9bjF4kSQs6jdEXMgCx5YcgAHOAOnA461LjxFo7OB/DmMSjiNgpwc53c96oOtapZfxlVswRK4/nIRwWBJyPb5e5NMf4/FHex26KjRsgLybRlvhjtXCx4W4r2nYyZE2+TUIdf0tP5j2MjSlmYSlRuTJ7ccCnEHiHTIWaSKxWKWRdplCjcevU4yaxm412UiN02pFvCCPn9PBOfoKcah4ikmwsSrCynsOMexq3psl8IX6uN8NmwjW9DidJDpqvMrbzIUw24d8455p4ur6LcwNLf6VbzgfqaeIOzZJIHKngVg015Nb3BuDdPL5gGCzFsH2A9ue9S9t4heWze3yI38stGwJJYjJx8CcUz0pw5QtuEvJtS+J9LuBHF+SV4Qm0RuMoB7gbTxXIvEmk24aC1s4oE2E5gXAHHttFYJDfXf8AJufzLqY1IJj4YqDlePnn6VLXHi23nMaWqyxEhSxjXGxj1Cg9ecfPNFJT+LAUIvp0a0dV0P0Sy6XBJcFPLM3k+qTpkZ25x8KUg17w+tuumxWght13ZhEP8v1ZyMYxzkn6mqxo9vb6laSGOcwQEoBPLksXJI2Af4c5Gfp9GW22S3musieER5WSNz6jjqOftSVki20uwtkq5Lte6t4fuERLmzBETlot0X6W5wy8fE0nNr+galmO7RbiJAAI54889zzVV1Hw9eW1itxK6eaiGR4ldiYwPj0J5/8A2onS9Nk1KRYVLtcSf9MFyFCgZLHHb/UUMcmNxddIm2SaLjNd+FLMieys7G1lXG2ZI0BVQQTznIGMirFBFBdFbuTT2luUXakpADBTzjO741l/ifwzdaTbpNO0ckMp2K0chIDZwQVPOPiPatIvPEGnaJFBBqEwN1ICVj6FgOM81N0ZJO+AkpN0ux2Fljlh8qxmjhTO75YOO/NIfw+CVIxc2ckrIzMvmISEzxxzxxToanFcWsVxbyOd21gGJHB7c02l1K3NwYNrySbgmFbGGxkLkkckUpzxJfQSjO/tClskUdzKslvOsQi2INrH5gd/alJ4bCWNN8M4CH0hUcBfSV4x8CaTiu7ed4ZYHYQyK+TyCGBGVOec9c/Kj3OpW9lFFK5b8s7hPNU7lByR6vbnP98Vd49qtIGpX5G9hLttGiuoZtzyPvDQscqeB0GOgFMrvT4LOxQaZBNGkTDhkbAUyBn6jp3+FS9ldrLd3May7vKdQeRxlQRn41D63rK3elavBCHjuoLabak5O1yFPseh4+9Gnjb5qyVPwNL97O+1O5QfmJRLGVjeHhZEwCVBHGc5+9Kaewkt5Ir20ltEWeTYIEdy6g+njnriqRBrFhpVxaJchrdHAAeNCwXqTk98Zx07VYrm6j0q0vdQ1Bt1vDMEjlhQszKwTGQTjq2PtRbIfHZdzrsXvpvztjqNhNptyUkj2A4cNICWByCpAOCD9ay9/Bl20LtYWeomRZQgFwFVCmCWJY4AwRjk1dbzULY2c2pfmEbShbJIjCMiTeWYAYz7jpUFqeo79Lmltrk/lbgweTIq+tW3sXJUnHRSMdueOlacT2L28ITKO53LkhI9EfTIoxqmmXMzzLvjaG+WIbflsbP7UKIRe3LMwnnkC4UMYCeAOOlCj9ZruSC9KHhCfi3S4NP1GS70u8S6tjIIS3mAssoBJB+3WoKWdmjWMdBkj3zVl1zVPD09tbC1sNt80B/NTGMqu8jHpUnkg85qps5OAfnWjTp7Vfgz52k+BRH9SR5yoPU+9CeRZJskDr1Ax8qTzuYHpz2p08aSBI1XMm3gg9TnvT6SYlW0Ih1AGR6c46cml7i5fZHCvCIAPtg/1z+1NyrRqzbMqe9O1sYxYi4nnAZ5SiDd1AHJI+1VJRT5Li3XAvbt/wBIfpkUHB7tnnn7ULG48i8F1b22WjkDEAZ56Z+HJppIlwswRUZW/Tke+Mn9jT1rGWMTStlBGRld3JB7/tmltRQxSb/Q9ttYv7WeRLeXbC21WRyew28c9BzyPYVOeEriW8DRTJFPab1MshAyGUgAHpkEHoPb41VCrTQK6kCZF9K55YDnn2o6apc+SsQmk/MZOXmyAnOcYH/mc1nyYU4+2rHQy0/d0bxqLJOsqJtXzIHj3JwcEY4NROkWK2V/Ck43OtoAWPAz6c/0FZXa+NNadVaS7T0EAEKA3zx36VoWieJH163SSVohfW4I2bTtdTgZ4zj9I+5rlZNLkxRaZvhmx5GqJDxFaG91u2mUKURFZAwyPSwyMf8Ad+1Qv4h6Wuoa3C8yu22BBHlcgZdsgftVht75o5VNwsGwAZKKwYnIPf5GuXWqzNKXjS1ZBj/qO4Oc/BaTjyThHjsa8cXKn0S2hL5sWyMqAIwOScA8dvnSc6mKaV1TdvnSTKvjjGM9aidH15bO7ma6tQFbGBA24E9ScnFJ32v3V5cM6JCIuMB5CpI6478/eqeLdCvJG2sjfgmdJRZ3ujhyUnkkQdjwpx9z+1Rtzdh/DS2sRwApAPt1PHPvQ8OawunxyLeeWMs2DHIDnOPfHtUAFnwEVbYgg+kzZHPxxRPFaV+C40pO/wBFwjY6dpaTjG52jEknQv8AyxjPP0qBttj310jKGilt5pCNx6lfn8ad6lfPe6ILeMw/mFaNsO52naoHUDPPyqN0m4uLK9eaWMNEbdo16lsleh4xjOfpimLGt24BS9jRE6raWIlAaLcyysvUgDngfSnfiW5/KeA9kil/PSOM7Tj/AARtk+/6TRdfAvdWe5hIeIh2RCNhEm309uRnr3xXfEV3Y6j4btLDUEWwaNkMlxEu9Fwm3AGQeST27961RSdciJ2r4K+7CX8L7qRcgiRD8iJkH/3/AH+NS34Ym1Wxc3jusHqBIPIwc5/93Sl7WTQJPCEnh+TUg8cpDC5WEJIPWrjg/FMUpociaBpktpbql9FKHAaQqDzj2Ge3SjyNPG4/YvGvcmXS2Hh0R4hv5kHUgqR/ahWcz3EMO0Sl4s5xm5xmhWP8SL5o072v7v8ARmRbDZLE596Bxgbfqa6Ru3YU8d67sCk7pY2wONuTuPt04/2r0pwggNLGYkMXPqAAGOOMV2OFDHJI0yJsGdpHLEnGB7+/wpe3/KoBLcROSAWGx8ZPb5f3oHJBRTGYJIGO3WncjiOJVGDuxu+9IiUNLIyooDHAVRwPpS1sUinV3H6B0HJ54qSZaQe4VElV1LqSMHIwAfhS8b7mZlYnYgB5654NKXEsU1tGZ4oY3GF5i5C5HfP9v602yTGNm1o34LKDgHtzSk7SGNU2KQTiOeOMkkBwwyBweMfOl5EKzC8tonK+lxI3+Jup3fMgnHxqOi81p0jihZnEnAAwc1I29xdrHujwkcRJKdSTg/61U+OUXB32R8sBWMiL9JI3Fexx3/b71b/w3tbtdVlljhzbbNsjuOc8nA++aiLZBLFBJ/y7+XiJtx7E8be7Hls9cYJq6+Ebe+RZLk25srFhtitip5IPLEnkmsGuzVhaRr0+OpqRYpVkHQIP+3/emrrPztZM/wDoFGmZtxATjtgURpGKjaOa85Gc/k6TbEGSVh644yB3GVP+lJPGZJI+saoMYC538nqc/wDmKdFm2jKsDRPW3IDAjpTo5ZIBtiDW6SLxKFOehJ/vihLZOY1IjU46uGJ3Utuc/rB+tF9O7oAfcU1ZWit4yjhQu4DZKEBlDHgkZGcdOMUUreK/8sqR7Cdh/UCnjQRGXzQo3nqxXJPbmuTKGXa8SMPYEj+9PjnjYLkmiMuZtVA9VpcOo7ofM/8AjmoHWJ7u5tmgcqsbFTtk4bIOe4HtVzBjbG5HQ++QRShc/p/Moc9nY4/fin488U7EzhuVKRnEcWtJGpt1aSANhMDcN3w+PTp/rTNI9R06UMiXMLLggHIGDWmNYoDv/KROeziPafo6YP7mmbadarvIimXcd2EmzjPb1A+1bI6pPtGV6SS6Zn+oXl1dSL+auJHKjCl1H9hQq5SWFmGz5zAntJaqx+4Yf0oU1aqNfxFPS5G+WUK5jVZGAzj/AHFNWQKxx2NChW5dCH2Pg6tZRL5MQZWZjIE9TewJ7gU6060jvdQWGfd5e3JVTjPI4oUKVLpjsa5L3qXhfRrDw9dPDYo0xn9Mzkl4xsTgH269c9TVA0tVuV/nqrgEnBHHShQrNhk3F2PyRSao7Gv5t985LFcRgdgB0/rUxDpVtNo1zP64zFZiVVjIClhjkjHxoUKObfAMErZBWM0iRylGIK5fj/N71JWZJto5eNxO0+kc/P70KFHk7YvGJzRrAkiRZUqyIGB5C5OR9c/sK3Wwto7XQraOEuFSFMZYkn0g8nv1oUK4/wDUf4o6GAhLyciZg0cbADuuD9xg0rdWscVrHOhYM/UE5A+9ChXI8GyQyHKnIo6KG6jpQoVQLDGMEHk0iUXDHHShQq4i5CbACubFYZNChRoEL5a+1B1wp60KFMBkciRVfgY+XFKINxYt6sHGG5/rQoUxN2X4ONHE3PlKPkT/AK0KFCtKboiP/9k="/>
          <p:cNvSpPr>
            <a:spLocks noChangeAspect="1" noChangeArrowheads="1"/>
          </p:cNvSpPr>
          <p:nvPr/>
        </p:nvSpPr>
        <p:spPr bwMode="auto">
          <a:xfrm>
            <a:off x="63500" y="-546100"/>
            <a:ext cx="1676400" cy="1123950"/>
          </a:xfrm>
          <a:prstGeom prst="rect">
            <a:avLst/>
          </a:prstGeom>
          <a:noFill/>
          <a:ln w="9525">
            <a:noFill/>
            <a:miter lim="800000"/>
            <a:headEnd/>
            <a:tailEnd/>
          </a:ln>
        </p:spPr>
        <p:txBody>
          <a:bodyPr/>
          <a:lstStyle/>
          <a:p>
            <a:pPr fontAlgn="base">
              <a:spcBef>
                <a:spcPct val="0"/>
              </a:spcBef>
              <a:spcAft>
                <a:spcPct val="0"/>
              </a:spcAft>
            </a:pPr>
            <a:endParaRPr lang="en-US">
              <a:solidFill>
                <a:srgbClr val="000000"/>
              </a:solidFill>
            </a:endParaRPr>
          </a:p>
        </p:txBody>
      </p:sp>
      <p:pic>
        <p:nvPicPr>
          <p:cNvPr id="5122" name="Picture 2"/>
          <p:cNvPicPr>
            <a:picLocks noChangeAspect="1" noChangeArrowheads="1"/>
          </p:cNvPicPr>
          <p:nvPr/>
        </p:nvPicPr>
        <p:blipFill>
          <a:blip r:embed="rId3" cstate="print"/>
          <a:srcRect/>
          <a:stretch>
            <a:fillRect/>
          </a:stretch>
        </p:blipFill>
        <p:spPr bwMode="auto">
          <a:xfrm>
            <a:off x="8451" y="1971675"/>
            <a:ext cx="9191625" cy="4886325"/>
          </a:xfrm>
          <a:prstGeom prst="rect">
            <a:avLst/>
          </a:prstGeom>
          <a:noFill/>
          <a:ln w="9525">
            <a:noFill/>
            <a:miter lim="800000"/>
            <a:headEnd/>
            <a:tailEnd/>
          </a:ln>
        </p:spPr>
      </p:pic>
      <p:pic>
        <p:nvPicPr>
          <p:cNvPr id="5124" name="Picture 4"/>
          <p:cNvPicPr>
            <a:picLocks noChangeAspect="1" noChangeArrowheads="1"/>
          </p:cNvPicPr>
          <p:nvPr/>
        </p:nvPicPr>
        <p:blipFill>
          <a:blip r:embed="rId4" cstate="print"/>
          <a:srcRect/>
          <a:stretch>
            <a:fillRect/>
          </a:stretch>
        </p:blipFill>
        <p:spPr bwMode="auto">
          <a:xfrm>
            <a:off x="63500" y="2276872"/>
            <a:ext cx="2543175" cy="371475"/>
          </a:xfrm>
          <a:prstGeom prst="rect">
            <a:avLst/>
          </a:prstGeom>
          <a:noFill/>
          <a:ln w="9525">
            <a:noFill/>
            <a:miter lim="800000"/>
            <a:headEnd/>
            <a:tailEnd/>
          </a:ln>
        </p:spPr>
      </p:pic>
      <p:pic>
        <p:nvPicPr>
          <p:cNvPr id="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93919"/>
            <a:ext cx="9144000" cy="2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12616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8" name="AutoShape 2" descr="data:image/jpeg;base64,/9j/4AAQSkZJRgABAQAAAQABAAD/2wBDAAkGBwgHBgkIBwgKCgkLDRYPDQwMDRsUFRAWIB0iIiAdHx8kKDQsJCYxJx8fLT0tMTU3Ojo6Iys/RD84QzQ5Ojf/2wBDAQoKCg0MDRoPDxo3JR8lNzc3Nzc3Nzc3Nzc3Nzc3Nzc3Nzc3Nzc3Nzc3Nzc3Nzc3Nzc3Nzc3Nzc3Nzc3Nzc3Nzf/wAARCACEAMUDASIAAhEBAxEB/8QAHAAAAAcBAQAAAAAAAAAAAAAAAAIDBAUGBwEI/8QAPBAAAgEDAwIEBAQEBAUFAAAAAQIDAAQRBRIhMUEGEyJRYXGBkQcUMqEVI7HBQlLR4QgkM4LwcqKywvH/xAAaAQACAwEBAAAAAAAAAAAAAAACAwABBAUG/8QAKREAAgIBBAEEAgEFAAAAAAAAAAECEQMEEiExQRMiUWEUgTIFQnGx8P/aAAwDAQACEQMRAD8AxwKaNijd67W4z2FWjVzpXCwqyAY4ou6gTnAB5PQU9stC1bUCPymn3LqxGH8sheT1yeMULlFdsKKbGW+uh6mbzwZrlnpb6jLAjxRsVlSJ90kZBwcqPY9cZxkdqr4bkKDknoB3qlki+mW4NCxkwOf2rhk+P3qR0nQdRv8AUbS3NjcKk0igvJE6ptzySccDGea2FPC2gWrpJ/ALJIXV9quhmy3rwMnOcbQTj3PtyvJqYw4DjjcjCwXc4QFj7Lya7IJI1VpEdFcZUupAYe4963y002GC8S2ttMtIEil/5l4bQoQm5SuMdeCc4zzzS6Wl0uFQDzIg4JS3j9fK46jA4ZgPnycis71vPQ1YPs88sxDbTkH2xzRWcr+rI+Yr0heWt7ZWlzJDvjyGkjbyoyUXGNgz1I469f2qbsYxLGss4dgihdjqmS2Bknj5HFV+b9E9D7PKu99oO1sHocdaHnn3Feqpdw8oRxbgwZWXYmC+0nJ74z7YpA2azxpEYraRid0heBMFTjgDHxNV+b9F+h9nl3zz/nFGEr9dwPyr0xf6TZXLSo2kWUpyCEeBdpU7sfXjp8PjUZfeENBvBNJfaJYt5cI3GMNGxOOehBAA6VPzlfKJ+O/k8+CY0dZs+/1rabn8MfC80LNDbXNuoj3NJBdFiOOwbOaqnin8OLDSLWe4tdYuV8iB5nSe33DAxgbxgAkkADnJJ9jTY63HJ0BLTySKIkpNKhjimEbmncbZFbIyTM7VCoJ98UbcffNJ0KIEU3E+9CuChUK5G+aBOAc8Y96dWOn3Wo3QtrGLzZSC2OygdWJ7Ae9aDoHhG3smiaNPz17u3GZ1wqYGfQp+Ixk+5PHGc2TNGC5HQxOZRdO0HUNR9UcJiiIyZp8ouPh3P0q1WfgnToEV724mvWOfREPKQ4IyAeWPXIPANXb+F4lWWWYvIQhdVwxQ5B5PTOSD0x96WEduZ0ktFUlVYqcb+MKc8HHcDrXPyaucujZHBGK5KxDoVtb3At7DTYYmjjDiWOMNJy23IaTjgc9TVlmspXkhivArRTAGRA2V4U9iOM/btXdanmsbeW48pZVhBYmSTaDgqMHb2PJ7cYpxoUrXumafcyKN08SO6qMh0IzjJ69+etIc5SVtjEoroUjt4kikjBEkLrnyeCrHHsoyc4Hem+n+E9Ltk3xWhiReTGsezcQD1xyTUxBayPIzSTyFtjfrGevfHfHSoO20a7Xx9FqMaP8Aw2GzMRO8gO+MA7fh71IN9WVN/RNWcTQQwFg7RoiuoYk7VLZzj2H3p3O835iFoxE8iZYAKcMuOSG7HJ6GpKMELl0AGwHJYAUCitIuSowjE4yfarrkGyoah4t0zStSWwneZb2+2+UpgJDFgAA3YdQOM4p9a3bzXDeXbyok0rjcQm6MqFO5+eV6gAc8j44JrXgzTtX8QabqNzdTR3FlIs0KRgbGKkMQ2R8B3FSs8ckNysqIhWV5AMLkrxyf2qNKk0Um/I21C9k/hsxDs4G6NsIAcj/GDg+njp+9dv8AUP4TY3FxcykQw3IUmOMMSpA4I+/Py+NJ3UMr6c+G2mQf4k3YJI+mOaeaxo9trWlzWWouwiZwzGFthJHxHNRIuwWE0epwQXkUzGC4YtbhowpQbTnNLW/nSojlxjaUkAXGWxwwOeB14+VDRrK206ws7CzfMMG4IHOW6HqSeaWjSNo0xIo2jLFfl3qmvgJP5ELZZNqGXa7bwJTtxn9XKjPTOP39qb/xGCSea1VoDcK/KeZyI+MsR14P9Kc2qEyzhJGYo65O3jnNV7QfCbaT4y1LXG1AyJeq2+B7cLgkg8Nu7Y9qFJPsuya3kLEgiIKuiZGMYKfqx2GT+1NNRtLW+S5ju1YRsnkuXXuGGDgdRkipVoXeGNwBjapwBnPt/b3omE8xRKm5ZVZenXp/pQ8oKzy7rmntpWtXtk4x5MzKoxjK54/akom461dvxg002+sx3yIQsxdHJHcHI+4J+1UWJq7Onyb4JnPzRqQ7Wu0VDRwK1CAwoV0ChVkLz+HVik8D7CEaRyZn3YwqkbR8uvHxrR5reeIWiWsSiOaURuzP+gHJJHdjx3I9+cVUPw0to5NHlgKktJcNuGMhiACB9v61o5vbfyiAWkMg2IIMHa3II38KOTjrXHnzJ2dFLbFUMb3S1ktHjKoZSjiNMYAyuM8cdqjtM05bBLWzYblt7RYiI19LcYJx9O9F1fxK8Rmi8mKKWNyFBzMcdOQMAH5E1XNS1241CMhkkZVKqS8oUZHI9KgEYz/mrNL6GL7LddRW7rOkkHmQSpgrIOMFvbvnBrv5u2jjiVTFAqR9FYE4A6AcfH7VSItR1PUS0SRxyPHkMphLtxzn1ZpO1/jF5OkMVxPukBKeSSoYDrjGBjj5UNJdkcky+2eqwXNqk+6aNJEP8uSErIozjkEHn4UQ6vYxu/MzADKjOwNwT3xiqPPpN5HeOl2GLwjMpc7iuemck9TijazBHaeRDfTojzg+VECAzjudvtx7UaSugG3Rdb3xAGsrqOx2R3wT+ULq4DKCBxu2MTiuxeKbO3hhS68uS6MO2R4o32ljjOAV9wcfSq5b6YtpFcz6jNDFa2YH5m5l/SCQDhcZJPIpHS4bDxCtxcaRI00dupOQGUOcgYAYZzk96KL5FystbeMYS5zaqQOmTj296SPiyIhFSBozHvAIxnk5z168fvVN8TeJNF8P6idMuIJJ7uMDzTHH6YywBxknJ4I6VIpYw2WmLql4qRW+JJp2kBJjRccAZyS3YUVOrJz0SWnazqUcV5DeXVzqHnyb4zKijyV/yjDcjOBVxsf4hf2CSK8Fu0gLbGjJK84/zVkeleKdO1ua50+xt7nzWjZkMoCsQvJI2ng45q9a/wCLNL8B6Vp0WpfmZbiaIFI7f1E4A3HcTgDJ+tXtbfKJdFiW3vo5Il8yBpIyeoYA5BFR2oQ+ILqCBLG/tbORJFaRhFv3pzlcMcDOOtF8K+IdK8ZWC3envJmGYCWKbiSNsd+eQQevzqJ1b8SvD+ka0+l3U11FNGQsjrGTHHkZ5I5PB7CgqS6QdotEck6ySOYIz5hUbRLnHBPt8aAklRzvgyOo2sGzk47CuMoR5L2S5YW4gDFw/p4yd32qraH+Iug6zfrZWbz72woZ02jk8cHnGe/yoOWtwSpOiwXl3d2+kubHT5Lq6hjGyFpFRXI4I3EjHzri3Zea1lvEktgYCZVIyI3JT05HXnIyKUlurfTreAarqMEElw7RxNcMq7zuOFHuaaeK5J5rJYY4oJVmcRyhyw9O1jxg9cgD61TaVJ+S1y+CA/EbR4Na0qYys8Q3IdwXJUhgM/bNYRqdomn6rd2UU3nLbzNH5hXaSRweM++ftXoiHTfylmJLdbldsWVEU5UuAM+/sO9ZF+LVykni38rFK8i20CB/MjUMHYBj6hy3G3r05FadFluTiuhWojwmVNDSy0jDyacqvFddGFnRQo2AKFEUax4bhbTdO/J24SW4k/myMozjOMDHfAIznjrxVngsrmS2laZiJIXUgk9FHzpt4G0lI7Vbq4ly0keM9wvHHy4FXkNbeQGMYBK9WHUjpk/SvNLJOUpUzs5NsKVFNi0KG51FrrZ5yMvPUEnOc8UJtFXSjcT/AJcSROm5vMHTjntVkttRgR1jLw+aBk+oHueBjvTLXb2DUbK5t1ne2bBVX8sn69KySxylG93IcMjUv48ENYWLaRpGoajboAwt/MOBuYhULDHI7t39qkLHT1g0ltWEphxaNMGXBYbi0h5II7j96T1GSx1DTJ9OvnkFpcRiOTySu51AGQCSMe3Slbu4tZ9HGkwx3C2ogWBh5sSkxbduM5Jzj5da24tMqcjLkzJe0pH4IaYNT0LVbudiWmvgHcjLHCq5yfmaruo251D8alsBKdiTLCrNlyAsRPfPcmtR0SbTPD9jcW2j2FvbRyTmV4xdEgnYF4IU4OFHA+fektM07RxrZvLfTNOOpK7XP5prmRmJIw3qK56dj78YrXXv3Cdyaqyv/jpGlp4Ot/LcF5tTXJ3EekI56DryB1zXfwDtY5/CV9I+45u9gB4GPSePrVx1N4prqJNRh06eZM3MRl3P5QweQCOoH9aTOp2mkKRFDZKtxIXcwRlSXOGyR3OCBnvjtUi6i4slowr8RLG71Dx1r7WUHmxx3GGKYwoCgc/b71tfjvTre3/Dm9SFFhzaeWrAZxvZSfvTiwtEvTNNF/D47W7yGhGnEMzHOCzliG9QJ6Y5weeal7x9q21ndpbP5kgiRWQgFtuR/TFTc6p+C3t8Hnj8LdOlfx7pEdwAsUwmxkjDgROenORkCrl+OelS6hrGnBJnLRWe1UWIsGYuc8joeBWo3CLpNlJcyraKsLbj5cABGeNo5BJ5xTmItqOnRSywQFJBv8ueP9Ptkc81bnL9lLbfXBnH/D/BLZ6Zq8Fwu2RbtPQw5Hoqi/iT4Z1Cfxbq19EpMEszEFo3AUAAZJxjHFb/AB2rW0yPb29lHjlgg27+CByPnThmnk3K0cBBHKmQnPuMY6UKnL55DqN9cEHtR/AUjRlHYaQcMgwM+Weg7dawTwRpMsHiC1mmaFowwB8qQEg5GMj6V6IitkiE8Jsrf8pMgj8lJPSBzkdMYNRkXhLQbaUT23hizjdQCrQkKQfpihjNqFErmyjf8QqqNL0RgCMz3AJ78Yq7+FrZ5PDOktLKxmktIN5MnmeryznnJz96eX2k2usWMFtrFhNM0YdcpPj9R9RyCPbr1o0Ftb6NDax20Mtrp9ooDb3yscSoQMkknqaDI922vBcbVlF/Ca4nudM1e1nnLC01FwikdA3YHPTOarH436WbbV9L1JQ3l3doI89gydP2b9qv2habpekXN5c6YZBHdyedPEsm/DDOMe2c5+vbgUl4+0d/FHhexjMU1rJEUkx5RlKHbgrgEZ64NBgezPKXhlzV40jA4DzT1OlK6tok2jLbNK5fzt45iZNm1tvOfcjj4U2ibPeu3Caa4MUoi+KFAdKFMsCjV7PXIbZo4I38+NFxuUnHHXgdMcd6nzqxmlS0t0Vm8ncpTGPfuM96p2i6a6WUUrsQqQSSAAAE5VMirDYWKxXCyyO67Y/UQ5GCSBt4+VeUnnUXwei9C1yF/il1dW1xcIW2QMcjPXHwqMjhup9OS+XaAzgENkHG7bx96nbO0t47W4aQ5eSRioViNwzjBA69DSdtZ2rpbacEBlXymkbABIyuf3zSlmbl+y/T9v6GcNvcR2dxqHmxxQeYyQxHLs6hsH96kdNtWurO5d5Ni252elAzE9QFGR0FR2qxY0m102Mev8wqBlHIPUj70v4pVtN0PXhGxSeYStEVblTkgY+lbI6mSi0vmjFk0ac4t/5C2sBnvYY0lRUmYgF3wNwxkn7jipa3EcWq7rCUyW8bvDO4XaCdpJGe49PwovgOzhtfCWiTXUe2SO2LNv65O3n9qbeDGkv9OubiUORNfXDjj/AUfA+mQKOeWUcqjYqGCLxykd0/U00/RLe/1IyXM02BDGz7n24/xM3OOTmoy8Saa9gDFDC9zs3SSbl3SA4PwAC/tRdVB/L6PYv6zFYtIwPXOV61L+G7dZfDkF1KCPKvpJlycYCpItLx55uUr8D8mmjHHFrtjC+mRYvLsZpY7eFgv5jzSFd8noB0znjnvTueR7ix0+e4kuiq2iSAmQqwIZ8dwd2M5PXiozxZZAaXp2xSolvzuKkjgox/tUtrKi38OWqhh5n5CBNx6nJYkfWl4tROWGUr/wCsdk0+NTgkvoo+teJ7a9WeyhvZrmTBTyQxKjB6g9Dj/frWnp4hh0HQbA3zMzyRqVRiAegznGfevPmgaRdXniAwNCwDCQk52jHxI6Ctt12QW6afAITM3lqAEO4qo/8AP2puqyPBjW12KwYVlzVJUiyQ67/Era1ubFv5by7XBOe39Kibnx/ptrqBsZi7zxgLN5QB8vIznB5PB5xTjR41t7GFYE4km3ED22nt9BWZahZSS+PtW89JXRpUMbuCA48sAkH4H40jFnc8LyN9DI4YPP6dcGyvKGuotsmY2gMgKnhgMYP70ytfE1nd3bW0ccwUdGbGHHuOfrQgISCzXIyLE5A+G3PT6VWbWxMdpp8repmJyx68xvzQ5NQ4KLXkmLDCSe7wXGG9WKCeSfe/lyyKnAyRnOPj1qL1jUH1DQLuOz3RXIAXbIgYMCwB45yCMjjmlriSNdOupMcoZM/RP9xVO8CzzXPh3T7i4fLNDg5HBxMoHApssk93fHAuOOG1/JL6VDcvG9zcKF81gzhRjkjrt+3WlrKGR4PNaNQ4dwfLBAwrkA9fhUP4eLS+JfEtpNO+yFhtYSbc+pl6D4AVZ9LUulxCJWiDSSNuUDj1n3z13UmWacZST8BPHFIo34qandQeGzbk3Cme6WEMrh43j2BiGyOM5x9OprJ4VPtWw/idZNL4SvPU8jWk0U2491/S3T4ZP0rF/PbzMQsVX5V29Hk3Y0zDnhUyRVeOlCiQT3DKcRBsd6FbN4ijTp9bjF4kSQs6jdEXMgCx5YcgAHOAOnA461LjxFo7OB/DmMSjiNgpwc53c96oOtapZfxlVswRK4/nIRwWBJyPb5e5NMf4/FHex26KjRsgLybRlvhjtXCx4W4r2nYyZE2+TUIdf0tP5j2MjSlmYSlRuTJ7ccCnEHiHTIWaSKxWKWRdplCjcevU4yaxm412UiN02pFvCCPn9PBOfoKcah4ikmwsSrCynsOMexq3psl8IX6uN8NmwjW9DidJDpqvMrbzIUw24d8455p4ur6LcwNLf6VbzgfqaeIOzZJIHKngVg015Nb3BuDdPL5gGCzFsH2A9ue9S9t4heWze3yI38stGwJJYjJx8CcUz0pw5QtuEvJtS+J9LuBHF+SV4Qm0RuMoB7gbTxXIvEmk24aC1s4oE2E5gXAHHttFYJDfXf8AJufzLqY1IJj4YqDlePnn6VLXHi23nMaWqyxEhSxjXGxj1Cg9ecfPNFJT+LAUIvp0a0dV0P0Sy6XBJcFPLM3k+qTpkZ25x8KUg17w+tuumxWght13ZhEP8v1ZyMYxzkn6mqxo9vb6laSGOcwQEoBPLksXJI2Af4c5Gfp9GW22S3musieER5WSNz6jjqOftSVki20uwtkq5Lte6t4fuERLmzBETlot0X6W5wy8fE0nNr+galmO7RbiJAAI54889zzVV1Hw9eW1itxK6eaiGR4ldiYwPj0J5/8A2onS9Nk1KRYVLtcSf9MFyFCgZLHHb/UUMcmNxddIm2SaLjNd+FLMieys7G1lXG2ZI0BVQQTznIGMirFBFBdFbuTT2luUXakpADBTzjO741l/ifwzdaTbpNO0ckMp2K0chIDZwQVPOPiPatIvPEGnaJFBBqEwN1ICVj6FgOM81N0ZJO+AkpN0ux2Fljlh8qxmjhTO75YOO/NIfw+CVIxc2ckrIzMvmISEzxxzxxToanFcWsVxbyOd21gGJHB7c02l1K3NwYNrySbgmFbGGxkLkkckUpzxJfQSjO/tClskUdzKslvOsQi2INrH5gd/alJ4bCWNN8M4CH0hUcBfSV4x8CaTiu7ed4ZYHYQyK+TyCGBGVOec9c/Kj3OpW9lFFK5b8s7hPNU7lByR6vbnP98Vd49qtIGpX5G9hLttGiuoZtzyPvDQscqeB0GOgFMrvT4LOxQaZBNGkTDhkbAUyBn6jp3+FS9ldrLd3May7vKdQeRxlQRn41D63rK3elavBCHjuoLabak5O1yFPseh4+9Gnjb5qyVPwNL97O+1O5QfmJRLGVjeHhZEwCVBHGc5+9Kaewkt5Ir20ltEWeTYIEdy6g+njnriqRBrFhpVxaJchrdHAAeNCwXqTk98Zx07VYrm6j0q0vdQ1Bt1vDMEjlhQszKwTGQTjq2PtRbIfHZdzrsXvpvztjqNhNptyUkj2A4cNICWByCpAOCD9ay9/Bl20LtYWeomRZQgFwFVCmCWJY4AwRjk1dbzULY2c2pfmEbShbJIjCMiTeWYAYz7jpUFqeo79Lmltrk/lbgweTIq+tW3sXJUnHRSMdueOlacT2L28ITKO53LkhI9EfTIoxqmmXMzzLvjaG+WIbflsbP7UKIRe3LMwnnkC4UMYCeAOOlCj9ZruSC9KHhCfi3S4NP1GS70u8S6tjIIS3mAssoBJB+3WoKWdmjWMdBkj3zVl1zVPD09tbC1sNt80B/NTGMqu8jHpUnkg85qps5OAfnWjTp7Vfgz52k+BRH9SR5yoPU+9CeRZJskDr1Ax8qTzuYHpz2p08aSBI1XMm3gg9TnvT6SYlW0Ih1AGR6c46cml7i5fZHCvCIAPtg/1z+1NyrRqzbMqe9O1sYxYi4nnAZ5SiDd1AHJI+1VJRT5Li3XAvbt/wBIfpkUHB7tnnn7ULG48i8F1b22WjkDEAZ56Z+HJppIlwswRUZW/Tke+Mn9jT1rGWMTStlBGRld3JB7/tmltRQxSb/Q9ttYv7WeRLeXbC21WRyew28c9BzyPYVOeEriW8DRTJFPab1MshAyGUgAHpkEHoPb41VCrTQK6kCZF9K55YDnn2o6apc+SsQmk/MZOXmyAnOcYH/mc1nyYU4+2rHQy0/d0bxqLJOsqJtXzIHj3JwcEY4NROkWK2V/Ck43OtoAWPAz6c/0FZXa+NNadVaS7T0EAEKA3zx36VoWieJH163SSVohfW4I2bTtdTgZ4zj9I+5rlZNLkxRaZvhmx5GqJDxFaG91u2mUKURFZAwyPSwyMf8Ad+1Qv4h6Wuoa3C8yu22BBHlcgZdsgftVht75o5VNwsGwAZKKwYnIPf5GuXWqzNKXjS1ZBj/qO4Oc/BaTjyThHjsa8cXKn0S2hL5sWyMqAIwOScA8dvnSc6mKaV1TdvnSTKvjjGM9aidH15bO7ma6tQFbGBA24E9ScnFJ32v3V5cM6JCIuMB5CpI6478/eqeLdCvJG2sjfgmdJRZ3ujhyUnkkQdjwpx9z+1Rtzdh/DS2sRwApAPt1PHPvQ8OawunxyLeeWMs2DHIDnOPfHtUAFnwEVbYgg+kzZHPxxRPFaV+C40pO/wBFwjY6dpaTjG52jEknQv8AyxjPP0qBttj310jKGilt5pCNx6lfn8ad6lfPe6ILeMw/mFaNsO52naoHUDPPyqN0m4uLK9eaWMNEbdo16lsleh4xjOfpimLGt24BS9jRE6raWIlAaLcyysvUgDngfSnfiW5/KeA9kil/PSOM7Tj/AARtk+/6TRdfAvdWe5hIeIh2RCNhEm309uRnr3xXfEV3Y6j4btLDUEWwaNkMlxEu9Fwm3AGQeST27961RSdciJ2r4K+7CX8L7qRcgiRD8iJkH/3/AH+NS34Ym1Wxc3jusHqBIPIwc5/93Sl7WTQJPCEnh+TUg8cpDC5WEJIPWrjg/FMUpociaBpktpbql9FKHAaQqDzj2Ge3SjyNPG4/YvGvcmXS2Hh0R4hv5kHUgqR/ahWcz3EMO0Sl4s5xm5xmhWP8SL5o072v7v8ARmRbDZLE596Bxgbfqa6Ru3YU8d67sCk7pY2wONuTuPt04/2r0pwggNLGYkMXPqAAGOOMV2OFDHJI0yJsGdpHLEnGB7+/wpe3/KoBLcROSAWGx8ZPb5f3oHJBRTGYJIGO3WncjiOJVGDuxu+9IiUNLIyooDHAVRwPpS1sUinV3H6B0HJ54qSZaQe4VElV1LqSMHIwAfhS8b7mZlYnYgB5654NKXEsU1tGZ4oY3GF5i5C5HfP9v602yTGNm1o34LKDgHtzSk7SGNU2KQTiOeOMkkBwwyBweMfOl5EKzC8tonK+lxI3+Jup3fMgnHxqOi81p0jihZnEnAAwc1I29xdrHujwkcRJKdSTg/61U+OUXB32R8sBWMiL9JI3Fexx3/b71b/w3tbtdVlljhzbbNsjuOc8nA++aiLZBLFBJ/y7+XiJtx7E8be7Hls9cYJq6+Ebe+RZLk25srFhtitip5IPLEnkmsGuzVhaRr0+OpqRYpVkHQIP+3/emrrPztZM/wDoFGmZtxATjtgURpGKjaOa85Gc/k6TbEGSVh644yB3GVP+lJPGZJI+saoMYC538nqc/wDmKdFm2jKsDRPW3IDAjpTo5ZIBtiDW6SLxKFOehJ/vihLZOY1IjU46uGJ3Utuc/rB+tF9O7oAfcU1ZWit4yjhQu4DZKEBlDHgkZGcdOMUUreK/8sqR7Cdh/UCnjQRGXzQo3nqxXJPbmuTKGXa8SMPYEj+9PjnjYLkmiMuZtVA9VpcOo7ofM/8AjmoHWJ7u5tmgcqsbFTtk4bIOe4HtVzBjbG5HQ++QRShc/p/Moc9nY4/fin488U7EzhuVKRnEcWtJGpt1aSANhMDcN3w+PTp/rTNI9R06UMiXMLLggHIGDWmNYoDv/KROeziPafo6YP7mmbadarvIimXcd2EmzjPb1A+1bI6pPtGV6SS6Zn+oXl1dSL+auJHKjCl1H9hQq5SWFmGz5zAntJaqx+4Yf0oU1aqNfxFPS5G+WUK5jVZGAzj/AHFNWQKxx2NChW5dCH2Pg6tZRL5MQZWZjIE9TewJ7gU6060jvdQWGfd5e3JVTjPI4oUKVLpjsa5L3qXhfRrDw9dPDYo0xn9Mzkl4xsTgH269c9TVA0tVuV/nqrgEnBHHShQrNhk3F2PyRSao7Gv5t985LFcRgdgB0/rUxDpVtNo1zP64zFZiVVjIClhjkjHxoUKObfAMErZBWM0iRylGIK5fj/N71JWZJto5eNxO0+kc/P70KFHk7YvGJzRrAkiRZUqyIGB5C5OR9c/sK3Wwto7XQraOEuFSFMZYkn0g8nv1oUK4/wDUf4o6GAhLyciZg0cbADuuD9xg0rdWscVrHOhYM/UE5A+9ChXI8GyQyHKnIo6KG6jpQoVQLDGMEHk0iUXDHHShQq4i5CbACubFYZNChRoEL5a+1B1wp60KFMBkciRVfgY+XFKINxYt6sHGG5/rQoUxN2X4ONHE3PlKPkT/AK0KFCtKboiP/9k="/>
          <p:cNvSpPr>
            <a:spLocks noChangeAspect="1" noChangeArrowheads="1"/>
          </p:cNvSpPr>
          <p:nvPr/>
        </p:nvSpPr>
        <p:spPr bwMode="auto">
          <a:xfrm>
            <a:off x="63500" y="-546100"/>
            <a:ext cx="1676400" cy="1123950"/>
          </a:xfrm>
          <a:prstGeom prst="rect">
            <a:avLst/>
          </a:prstGeom>
          <a:noFill/>
          <a:ln w="9525">
            <a:noFill/>
            <a:miter lim="800000"/>
            <a:headEnd/>
            <a:tailEnd/>
          </a:ln>
        </p:spPr>
        <p:txBody>
          <a:bodyPr/>
          <a:lstStyle/>
          <a:p>
            <a:pPr fontAlgn="base">
              <a:spcBef>
                <a:spcPct val="0"/>
              </a:spcBef>
              <a:spcAft>
                <a:spcPct val="0"/>
              </a:spcAft>
            </a:pPr>
            <a:endParaRPr lang="en-US">
              <a:solidFill>
                <a:srgbClr val="000000"/>
              </a:solidFill>
            </a:endParaRPr>
          </a:p>
        </p:txBody>
      </p:sp>
      <p:pic>
        <p:nvPicPr>
          <p:cNvPr id="5122" name="Picture 2" descr="http://1.bp.blogspot.com/-FQumlJo0xvs/Tq3iaOXMjuI/AAAAAAAAAcQ/o2yGA4YFjss/s1600/RIano+manifesto+polverini+malagrott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836712"/>
            <a:ext cx="4243648" cy="565819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s://encrypted-tbn1.gstatic.com/images?q=tbn:ANd9GcSCSFDKbqQeKh6cPl-Yxy05VbzgjYD2RFZHa07puAzxACnH9MM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2374" y="4686299"/>
            <a:ext cx="2105025" cy="2171701"/>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www.colleprenestino.it/sites/default/files/images/volantino%20(2).preview.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05266" y="188639"/>
            <a:ext cx="4276725" cy="6096001"/>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ttp://www.romadailynews.it/wp-content/uploads/2011/06/riano.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60825" y="836712"/>
            <a:ext cx="3905250" cy="2000251"/>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http://roma.repubblica.it/images/2012/03/28/142226378-f8578f04-19fa-4810-ab6d-d3a626d962ba.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0661" y="961112"/>
            <a:ext cx="4763918" cy="3160067"/>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http://www.controcampus.it/wp-content/uploads/2012/08/Rifiuti-protesta-dei-comitati-a-San-Pietro_full-300x223.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23728" y="1988840"/>
            <a:ext cx="6550440" cy="4869160"/>
          </a:xfrm>
          <a:prstGeom prst="rect">
            <a:avLst/>
          </a:prstGeom>
          <a:noFill/>
          <a:extLst>
            <a:ext uri="{909E8E84-426E-40DD-AFC4-6F175D3DCCD1}">
              <a14:hiddenFill xmlns:a14="http://schemas.microsoft.com/office/drawing/2010/main">
                <a:solidFill>
                  <a:srgbClr val="FFFFFF"/>
                </a:solidFill>
              </a14:hiddenFill>
            </a:ext>
          </a:extLst>
        </p:spPr>
      </p:pic>
      <p:pic>
        <p:nvPicPr>
          <p:cNvPr id="5133" name="Picture 1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819" y="305271"/>
            <a:ext cx="9170894" cy="65527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61046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12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13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12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13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5133"/>
                                        </p:tgtEl>
                                        <p:attrNameLst>
                                          <p:attrName>style.visibility</p:attrName>
                                        </p:attrNameLst>
                                      </p:cBhvr>
                                      <p:to>
                                        <p:strVal val="visible"/>
                                      </p:to>
                                    </p:set>
                                    <p:animEffect transition="in" filter="fade">
                                      <p:cBhvr>
                                        <p:cTn id="31" dur="500"/>
                                        <p:tgtEl>
                                          <p:spTgt spid="5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27" y="1268760"/>
            <a:ext cx="8992963" cy="3779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3718739961"/>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3731" name="Text Box 3"/>
          <p:cNvSpPr>
            <a:spLocks noGrp="1" noChangeArrowheads="1"/>
          </p:cNvSpPr>
          <p:nvPr>
            <p:ph type="body" idx="4294967295"/>
          </p:nvPr>
        </p:nvSpPr>
        <p:spPr>
          <a:xfrm>
            <a:off x="269428" y="2708920"/>
            <a:ext cx="8605143" cy="2880320"/>
          </a:xfrm>
          <a:noFill/>
        </p:spPr>
        <p:txBody>
          <a:bodyPr/>
          <a:lstStyle/>
          <a:p>
            <a:pPr marL="609600" indent="-609600">
              <a:lnSpc>
                <a:spcPct val="80000"/>
              </a:lnSpc>
            </a:pPr>
            <a:r>
              <a:rPr lang="it-IT" sz="2200" b="1" dirty="0" err="1" smtClean="0">
                <a:solidFill>
                  <a:schemeClr val="bg1"/>
                </a:solidFill>
                <a:latin typeface="Verdana" pitchFamily="34" charset="0"/>
              </a:rPr>
              <a:t>Literature</a:t>
            </a:r>
            <a:r>
              <a:rPr lang="it-IT" sz="2200" b="1" dirty="0" smtClean="0">
                <a:solidFill>
                  <a:schemeClr val="bg1"/>
                </a:solidFill>
                <a:latin typeface="Verdana" pitchFamily="34" charset="0"/>
              </a:rPr>
              <a:t> </a:t>
            </a:r>
            <a:r>
              <a:rPr lang="it-IT" sz="2200" b="1" dirty="0" err="1" smtClean="0">
                <a:solidFill>
                  <a:schemeClr val="bg1"/>
                </a:solidFill>
                <a:latin typeface="Verdana" pitchFamily="34" charset="0"/>
              </a:rPr>
              <a:t>review</a:t>
            </a:r>
            <a:endParaRPr lang="it-IT" sz="2200" b="1" dirty="0" smtClean="0">
              <a:solidFill>
                <a:schemeClr val="bg1"/>
              </a:solidFill>
              <a:latin typeface="Verdana" pitchFamily="34" charset="0"/>
            </a:endParaRPr>
          </a:p>
          <a:p>
            <a:pPr marL="609600" indent="-609600">
              <a:lnSpc>
                <a:spcPct val="80000"/>
              </a:lnSpc>
            </a:pPr>
            <a:r>
              <a:rPr lang="it-IT" sz="2200" b="1" dirty="0" smtClean="0">
                <a:solidFill>
                  <a:schemeClr val="bg1"/>
                </a:solidFill>
                <a:latin typeface="Verdana" pitchFamily="34" charset="0"/>
              </a:rPr>
              <a:t>To estimate </a:t>
            </a:r>
            <a:r>
              <a:rPr lang="it-IT" sz="2200" b="1" dirty="0" err="1" smtClean="0">
                <a:solidFill>
                  <a:schemeClr val="bg1"/>
                </a:solidFill>
                <a:latin typeface="Verdana" pitchFamily="34" charset="0"/>
              </a:rPr>
              <a:t>emission</a:t>
            </a:r>
            <a:r>
              <a:rPr lang="it-IT" sz="2200" b="1" dirty="0" smtClean="0">
                <a:solidFill>
                  <a:schemeClr val="bg1"/>
                </a:solidFill>
                <a:latin typeface="Verdana" pitchFamily="34" charset="0"/>
              </a:rPr>
              <a:t> </a:t>
            </a:r>
          </a:p>
          <a:p>
            <a:pPr marL="609600" indent="-609600">
              <a:lnSpc>
                <a:spcPct val="80000"/>
              </a:lnSpc>
            </a:pPr>
            <a:r>
              <a:rPr lang="it-IT" sz="2200" b="1" dirty="0" smtClean="0">
                <a:solidFill>
                  <a:schemeClr val="bg1"/>
                </a:solidFill>
                <a:latin typeface="Verdana" pitchFamily="34" charset="0"/>
              </a:rPr>
              <a:t>To </a:t>
            </a:r>
            <a:r>
              <a:rPr lang="en-US" sz="2200" b="1" dirty="0" smtClean="0">
                <a:solidFill>
                  <a:schemeClr val="bg1"/>
                </a:solidFill>
                <a:latin typeface="Verdana" pitchFamily="34" charset="0"/>
              </a:rPr>
              <a:t>characterize the potentially </a:t>
            </a:r>
            <a:r>
              <a:rPr lang="en-US" sz="2200" b="1" dirty="0">
                <a:solidFill>
                  <a:schemeClr val="bg1"/>
                </a:solidFill>
                <a:latin typeface="Verdana" pitchFamily="34" charset="0"/>
              </a:rPr>
              <a:t>exposed population</a:t>
            </a:r>
          </a:p>
          <a:p>
            <a:pPr marL="609600" indent="-609600">
              <a:lnSpc>
                <a:spcPct val="80000"/>
              </a:lnSpc>
            </a:pPr>
            <a:r>
              <a:rPr lang="it-IT" sz="2200" b="1" dirty="0" smtClean="0">
                <a:solidFill>
                  <a:schemeClr val="bg1"/>
                </a:solidFill>
                <a:latin typeface="Verdana" pitchFamily="34" charset="0"/>
              </a:rPr>
              <a:t>To </a:t>
            </a:r>
            <a:r>
              <a:rPr lang="it-IT" sz="2200" b="1" dirty="0" err="1" smtClean="0">
                <a:solidFill>
                  <a:schemeClr val="bg1"/>
                </a:solidFill>
                <a:latin typeface="Verdana" pitchFamily="34" charset="0"/>
              </a:rPr>
              <a:t>evaluate</a:t>
            </a:r>
            <a:r>
              <a:rPr lang="it-IT" sz="2200" b="1" dirty="0" smtClean="0">
                <a:solidFill>
                  <a:schemeClr val="bg1"/>
                </a:solidFill>
                <a:latin typeface="Verdana" pitchFamily="34" charset="0"/>
              </a:rPr>
              <a:t> the </a:t>
            </a:r>
            <a:r>
              <a:rPr lang="it-IT" sz="2200" b="1" dirty="0" err="1" smtClean="0">
                <a:solidFill>
                  <a:schemeClr val="bg1"/>
                </a:solidFill>
                <a:latin typeface="Verdana" pitchFamily="34" charset="0"/>
              </a:rPr>
              <a:t>environmental</a:t>
            </a:r>
            <a:r>
              <a:rPr lang="it-IT" sz="2200" b="1" dirty="0" smtClean="0">
                <a:solidFill>
                  <a:schemeClr val="bg1"/>
                </a:solidFill>
                <a:latin typeface="Verdana" pitchFamily="34" charset="0"/>
              </a:rPr>
              <a:t> </a:t>
            </a:r>
            <a:r>
              <a:rPr lang="it-IT" sz="2200" b="1" dirty="0" err="1" smtClean="0">
                <a:solidFill>
                  <a:schemeClr val="bg1"/>
                </a:solidFill>
                <a:latin typeface="Verdana" pitchFamily="34" charset="0"/>
              </a:rPr>
              <a:t>health</a:t>
            </a:r>
            <a:r>
              <a:rPr lang="it-IT" sz="2200" b="1" dirty="0" smtClean="0">
                <a:solidFill>
                  <a:schemeClr val="bg1"/>
                </a:solidFill>
                <a:latin typeface="Verdana" pitchFamily="34" charset="0"/>
              </a:rPr>
              <a:t> </a:t>
            </a:r>
            <a:r>
              <a:rPr lang="it-IT" sz="2200" b="1" dirty="0" err="1" smtClean="0">
                <a:solidFill>
                  <a:schemeClr val="bg1"/>
                </a:solidFill>
                <a:latin typeface="Verdana" pitchFamily="34" charset="0"/>
              </a:rPr>
              <a:t>effect</a:t>
            </a:r>
            <a:endParaRPr lang="it-IT" sz="2200" b="1" dirty="0" smtClean="0">
              <a:solidFill>
                <a:schemeClr val="bg1"/>
              </a:solidFill>
              <a:latin typeface="Verdana" pitchFamily="34" charset="0"/>
            </a:endParaRPr>
          </a:p>
          <a:p>
            <a:pPr marL="609600" indent="-609600">
              <a:lnSpc>
                <a:spcPct val="80000"/>
              </a:lnSpc>
            </a:pPr>
            <a:r>
              <a:rPr lang="it-IT" sz="2200" b="1" dirty="0" smtClean="0">
                <a:solidFill>
                  <a:schemeClr val="bg1"/>
                </a:solidFill>
                <a:latin typeface="Verdana" pitchFamily="34" charset="0"/>
              </a:rPr>
              <a:t>To </a:t>
            </a:r>
            <a:r>
              <a:rPr lang="it-IT" sz="2200" b="1" dirty="0" err="1" smtClean="0">
                <a:solidFill>
                  <a:schemeClr val="bg1"/>
                </a:solidFill>
                <a:latin typeface="Verdana" pitchFamily="34" charset="0"/>
              </a:rPr>
              <a:t>evaluate</a:t>
            </a:r>
            <a:r>
              <a:rPr lang="it-IT" sz="2200" b="1" dirty="0" smtClean="0">
                <a:solidFill>
                  <a:schemeClr val="bg1"/>
                </a:solidFill>
                <a:latin typeface="Verdana" pitchFamily="34" charset="0"/>
              </a:rPr>
              <a:t> the </a:t>
            </a:r>
            <a:r>
              <a:rPr lang="it-IT" sz="2200" b="1" dirty="0" err="1" smtClean="0">
                <a:solidFill>
                  <a:schemeClr val="bg1"/>
                </a:solidFill>
                <a:latin typeface="Verdana" pitchFamily="34" charset="0"/>
              </a:rPr>
              <a:t>occupational</a:t>
            </a:r>
            <a:r>
              <a:rPr lang="it-IT" sz="2200" b="1" dirty="0" smtClean="0">
                <a:solidFill>
                  <a:schemeClr val="bg1"/>
                </a:solidFill>
                <a:latin typeface="Verdana" pitchFamily="34" charset="0"/>
              </a:rPr>
              <a:t> </a:t>
            </a:r>
            <a:r>
              <a:rPr lang="it-IT" sz="2200" b="1" dirty="0" err="1" smtClean="0">
                <a:solidFill>
                  <a:schemeClr val="bg1"/>
                </a:solidFill>
                <a:latin typeface="Verdana" pitchFamily="34" charset="0"/>
              </a:rPr>
              <a:t>health</a:t>
            </a:r>
            <a:r>
              <a:rPr lang="it-IT" sz="2200" b="1" dirty="0" smtClean="0">
                <a:solidFill>
                  <a:schemeClr val="bg1"/>
                </a:solidFill>
                <a:latin typeface="Verdana" pitchFamily="34" charset="0"/>
              </a:rPr>
              <a:t> </a:t>
            </a:r>
            <a:r>
              <a:rPr lang="it-IT" sz="2200" b="1" dirty="0" err="1" smtClean="0">
                <a:solidFill>
                  <a:schemeClr val="bg1"/>
                </a:solidFill>
                <a:latin typeface="Verdana" pitchFamily="34" charset="0"/>
              </a:rPr>
              <a:t>effects</a:t>
            </a:r>
            <a:endParaRPr lang="it-IT" sz="2200" b="1" dirty="0" smtClean="0">
              <a:solidFill>
                <a:schemeClr val="bg1"/>
              </a:solidFill>
              <a:latin typeface="Verdana" pitchFamily="34" charset="0"/>
            </a:endParaRPr>
          </a:p>
          <a:p>
            <a:pPr marL="609600" indent="-609600">
              <a:lnSpc>
                <a:spcPct val="80000"/>
              </a:lnSpc>
            </a:pPr>
            <a:r>
              <a:rPr lang="it-IT" sz="2200" b="1" dirty="0" smtClean="0">
                <a:solidFill>
                  <a:schemeClr val="bg1"/>
                </a:solidFill>
                <a:latin typeface="Verdana" pitchFamily="34" charset="0"/>
              </a:rPr>
              <a:t>Web site for </a:t>
            </a:r>
            <a:r>
              <a:rPr lang="it-IT" sz="2200" b="1" dirty="0" err="1" smtClean="0">
                <a:solidFill>
                  <a:schemeClr val="bg1"/>
                </a:solidFill>
                <a:latin typeface="Verdana" pitchFamily="34" charset="0"/>
              </a:rPr>
              <a:t>communication</a:t>
            </a:r>
            <a:endParaRPr lang="it-IT" sz="2200" b="1" dirty="0" smtClean="0">
              <a:solidFill>
                <a:schemeClr val="bg1"/>
              </a:solidFill>
              <a:latin typeface="Verdana" pitchFamily="34" charset="0"/>
            </a:endParaRPr>
          </a:p>
        </p:txBody>
      </p:sp>
      <p:pic>
        <p:nvPicPr>
          <p:cNvPr id="73732" name="Picture 4"/>
          <p:cNvPicPr>
            <a:picLocks noChangeAspect="1" noChangeArrowheads="1"/>
          </p:cNvPicPr>
          <p:nvPr/>
        </p:nvPicPr>
        <p:blipFill>
          <a:blip r:embed="rId2" cstate="print"/>
          <a:srcRect/>
          <a:stretch>
            <a:fillRect/>
          </a:stretch>
        </p:blipFill>
        <p:spPr bwMode="auto">
          <a:xfrm>
            <a:off x="-1" y="53974"/>
            <a:ext cx="4947667" cy="2078881"/>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olo 5"/>
          <p:cNvSpPr>
            <a:spLocks/>
          </p:cNvSpPr>
          <p:nvPr/>
        </p:nvSpPr>
        <p:spPr bwMode="auto">
          <a:xfrm>
            <a:off x="827088" y="115888"/>
            <a:ext cx="8459787"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ctr"/>
          <a:lstStyle/>
          <a:p>
            <a:pPr algn="ctr"/>
            <a:r>
              <a:rPr lang="en-US" sz="4400" b="0" i="0" smtClean="0">
                <a:solidFill>
                  <a:srgbClr val="FFCC66"/>
                </a:solidFill>
                <a:latin typeface="Arial Narrow" pitchFamily="34" charset="0"/>
              </a:rPr>
              <a:t>Study design - Environment and Health</a:t>
            </a:r>
          </a:p>
        </p:txBody>
      </p:sp>
      <p:sp>
        <p:nvSpPr>
          <p:cNvPr id="9" name="Text Box 4"/>
          <p:cNvSpPr txBox="1">
            <a:spLocks noChangeArrowheads="1"/>
          </p:cNvSpPr>
          <p:nvPr/>
        </p:nvSpPr>
        <p:spPr bwMode="auto">
          <a:xfrm>
            <a:off x="6948488" y="3357563"/>
            <a:ext cx="423862" cy="25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spcBef>
                <a:spcPct val="20000"/>
              </a:spcBef>
            </a:pPr>
            <a:r>
              <a:rPr lang="it-IT" sz="1200" i="0" smtClean="0">
                <a:solidFill>
                  <a:srgbClr val="FFFFFF"/>
                </a:solidFill>
                <a:latin typeface="Arial Narrow" pitchFamily="34" charset="0"/>
              </a:rPr>
              <a:t>t</a:t>
            </a:r>
            <a:r>
              <a:rPr lang="it-IT" sz="1200" i="0" baseline="-25000" smtClean="0">
                <a:solidFill>
                  <a:srgbClr val="FFFFFF"/>
                </a:solidFill>
                <a:latin typeface="Arial Narrow" pitchFamily="34" charset="0"/>
              </a:rPr>
              <a:t>1</a:t>
            </a:r>
          </a:p>
        </p:txBody>
      </p:sp>
      <p:cxnSp>
        <p:nvCxnSpPr>
          <p:cNvPr id="10" name="Connettore 1 9"/>
          <p:cNvCxnSpPr/>
          <p:nvPr/>
        </p:nvCxnSpPr>
        <p:spPr>
          <a:xfrm>
            <a:off x="4465638" y="3357563"/>
            <a:ext cx="68262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1" name="Connettore 1 10"/>
          <p:cNvCxnSpPr/>
          <p:nvPr/>
        </p:nvCxnSpPr>
        <p:spPr>
          <a:xfrm>
            <a:off x="2987675" y="4868863"/>
            <a:ext cx="360363"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2" name="Connettore 1 11"/>
          <p:cNvCxnSpPr/>
          <p:nvPr/>
        </p:nvCxnSpPr>
        <p:spPr>
          <a:xfrm flipV="1">
            <a:off x="8142288" y="3608388"/>
            <a:ext cx="0" cy="900112"/>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pic>
        <p:nvPicPr>
          <p:cNvPr id="13" name="Picture 6" descr="C:\Documents and Settings\mataloni\Documenti\Immagini\sagome3.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3088" y="1916113"/>
            <a:ext cx="1366837"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4" name="Connettore 1 13"/>
          <p:cNvCxnSpPr/>
          <p:nvPr/>
        </p:nvCxnSpPr>
        <p:spPr>
          <a:xfrm>
            <a:off x="1547813" y="4921250"/>
            <a:ext cx="4318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15" name="Text Box 4"/>
          <p:cNvSpPr txBox="1">
            <a:spLocks noChangeArrowheads="1"/>
          </p:cNvSpPr>
          <p:nvPr/>
        </p:nvSpPr>
        <p:spPr bwMode="auto">
          <a:xfrm>
            <a:off x="38100" y="2997200"/>
            <a:ext cx="12239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spcBef>
                <a:spcPct val="20000"/>
              </a:spcBef>
            </a:pPr>
            <a:r>
              <a:rPr lang="it-IT" sz="1400" i="0" smtClean="0">
                <a:solidFill>
                  <a:srgbClr val="FFFFFF"/>
                </a:solidFill>
                <a:latin typeface="Arial Narrow" pitchFamily="34" charset="0"/>
              </a:rPr>
              <a:t>Study area definition </a:t>
            </a:r>
          </a:p>
        </p:txBody>
      </p:sp>
      <p:pic>
        <p:nvPicPr>
          <p:cNvPr id="16" name="Immagine 10" descr="Definizione Domini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9538" y="2133600"/>
            <a:ext cx="1222375"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8" name="Connettore 1 17"/>
          <p:cNvCxnSpPr/>
          <p:nvPr/>
        </p:nvCxnSpPr>
        <p:spPr>
          <a:xfrm flipV="1">
            <a:off x="1547813" y="2565400"/>
            <a:ext cx="0" cy="2376488"/>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9" name="Connettore 1 18"/>
          <p:cNvCxnSpPr>
            <a:stCxn id="16" idx="3"/>
          </p:cNvCxnSpPr>
          <p:nvPr/>
        </p:nvCxnSpPr>
        <p:spPr>
          <a:xfrm flipV="1">
            <a:off x="1331913" y="2565400"/>
            <a:ext cx="79057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pic>
        <p:nvPicPr>
          <p:cNvPr id="20" name="Picture 4" descr="Anagrafe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51050" y="1993900"/>
            <a:ext cx="663575"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Box 4"/>
          <p:cNvSpPr txBox="1">
            <a:spLocks noChangeArrowheads="1"/>
          </p:cNvSpPr>
          <p:nvPr/>
        </p:nvSpPr>
        <p:spPr bwMode="auto">
          <a:xfrm>
            <a:off x="1835150" y="1466850"/>
            <a:ext cx="108108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spcBef>
                <a:spcPct val="20000"/>
              </a:spcBef>
            </a:pPr>
            <a:r>
              <a:rPr lang="it-IT" sz="1400" i="0" smtClean="0">
                <a:solidFill>
                  <a:srgbClr val="FFFFFF"/>
                </a:solidFill>
                <a:latin typeface="Arial Narrow" pitchFamily="34" charset="0"/>
              </a:rPr>
              <a:t>Municipality data</a:t>
            </a:r>
          </a:p>
        </p:txBody>
      </p:sp>
      <p:cxnSp>
        <p:nvCxnSpPr>
          <p:cNvPr id="22" name="Connettore 1 21"/>
          <p:cNvCxnSpPr/>
          <p:nvPr/>
        </p:nvCxnSpPr>
        <p:spPr>
          <a:xfrm>
            <a:off x="3119438" y="3286125"/>
            <a:ext cx="360362"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3" name="Connettore 1 22"/>
          <p:cNvCxnSpPr/>
          <p:nvPr/>
        </p:nvCxnSpPr>
        <p:spPr>
          <a:xfrm>
            <a:off x="3130550" y="1506538"/>
            <a:ext cx="433388"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24" name="Text Box 4"/>
          <p:cNvSpPr txBox="1">
            <a:spLocks noChangeArrowheads="1"/>
          </p:cNvSpPr>
          <p:nvPr/>
        </p:nvSpPr>
        <p:spPr bwMode="auto">
          <a:xfrm>
            <a:off x="3419475" y="1125538"/>
            <a:ext cx="108108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spcBef>
                <a:spcPct val="20000"/>
              </a:spcBef>
            </a:pPr>
            <a:r>
              <a:rPr lang="it-IT" sz="1400" i="0" smtClean="0">
                <a:solidFill>
                  <a:srgbClr val="FFFFFF"/>
                </a:solidFill>
                <a:latin typeface="Arial Narrow" pitchFamily="34" charset="0"/>
              </a:rPr>
              <a:t>Geocoding procedure</a:t>
            </a:r>
          </a:p>
        </p:txBody>
      </p:sp>
      <p:pic>
        <p:nvPicPr>
          <p:cNvPr id="26" name="Immagine 38" descr="Esposizione.jpg"/>
          <p:cNvPicPr>
            <a:picLocks noChangeAspect="1"/>
          </p:cNvPicPr>
          <p:nvPr/>
        </p:nvPicPr>
        <p:blipFill>
          <a:blip r:embed="rId5" cstate="print"/>
          <a:srcRect/>
          <a:stretch>
            <a:fillRect/>
          </a:stretch>
        </p:blipFill>
        <p:spPr bwMode="auto">
          <a:xfrm>
            <a:off x="3275816" y="4437608"/>
            <a:ext cx="1227137" cy="8636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27" name="Text Box 4"/>
          <p:cNvSpPr txBox="1">
            <a:spLocks noChangeArrowheads="1"/>
          </p:cNvSpPr>
          <p:nvPr/>
        </p:nvSpPr>
        <p:spPr bwMode="auto">
          <a:xfrm>
            <a:off x="2987675" y="3986213"/>
            <a:ext cx="18589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spcBef>
                <a:spcPct val="20000"/>
              </a:spcBef>
            </a:pPr>
            <a:r>
              <a:rPr lang="it-IT" sz="1400" i="0" smtClean="0">
                <a:solidFill>
                  <a:srgbClr val="FFFFFF"/>
                </a:solidFill>
                <a:latin typeface="Arial Narrow" pitchFamily="34" charset="0"/>
              </a:rPr>
              <a:t>Dispersion model (footprint)</a:t>
            </a:r>
          </a:p>
        </p:txBody>
      </p:sp>
      <p:pic>
        <p:nvPicPr>
          <p:cNvPr id="28" name="Immagine 46" descr="Socioeconomico.jpg"/>
          <p:cNvPicPr>
            <a:picLocks noChangeAspect="1"/>
          </p:cNvPicPr>
          <p:nvPr/>
        </p:nvPicPr>
        <p:blipFill>
          <a:blip r:embed="rId6" cstate="print"/>
          <a:srcRect/>
          <a:stretch>
            <a:fillRect/>
          </a:stretch>
        </p:blipFill>
        <p:spPr bwMode="auto">
          <a:xfrm>
            <a:off x="3275856" y="2923853"/>
            <a:ext cx="1217612" cy="86518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29" name="Text Box 4"/>
          <p:cNvSpPr txBox="1">
            <a:spLocks noChangeArrowheads="1"/>
          </p:cNvSpPr>
          <p:nvPr/>
        </p:nvSpPr>
        <p:spPr bwMode="auto">
          <a:xfrm>
            <a:off x="5435600" y="3430588"/>
            <a:ext cx="18732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spcBef>
                <a:spcPct val="20000"/>
              </a:spcBef>
            </a:pPr>
            <a:r>
              <a:rPr lang="it-IT" sz="1400" i="0" smtClean="0">
                <a:solidFill>
                  <a:srgbClr val="FFFFFF"/>
                </a:solidFill>
                <a:latin typeface="Arial Narrow" pitchFamily="34" charset="0"/>
              </a:rPr>
              <a:t>Follow-up</a:t>
            </a:r>
          </a:p>
        </p:txBody>
      </p:sp>
      <p:pic>
        <p:nvPicPr>
          <p:cNvPr id="30" name="Picture 7" descr="C:\Documents and Settings\mataloni\Desktop\Ospedale.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43625" y="3848100"/>
            <a:ext cx="515938"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1" name="Connettore 1 30"/>
          <p:cNvCxnSpPr/>
          <p:nvPr/>
        </p:nvCxnSpPr>
        <p:spPr>
          <a:xfrm>
            <a:off x="5292725" y="3357563"/>
            <a:ext cx="180022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pic>
        <p:nvPicPr>
          <p:cNvPr id="32" name="Immagine 62" descr="Definizione Dominio e residenti.jpg"/>
          <p:cNvPicPr>
            <a:picLocks noChangeAspect="1"/>
          </p:cNvPicPr>
          <p:nvPr/>
        </p:nvPicPr>
        <p:blipFill>
          <a:blip r:embed="rId8" cstate="print"/>
          <a:srcRect/>
          <a:stretch>
            <a:fillRect/>
          </a:stretch>
        </p:blipFill>
        <p:spPr bwMode="auto">
          <a:xfrm>
            <a:off x="3205609" y="1556693"/>
            <a:ext cx="1222375" cy="8636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3" name="Text Box 4"/>
          <p:cNvSpPr txBox="1">
            <a:spLocks noChangeArrowheads="1"/>
          </p:cNvSpPr>
          <p:nvPr/>
        </p:nvSpPr>
        <p:spPr bwMode="auto">
          <a:xfrm>
            <a:off x="5580063" y="1628775"/>
            <a:ext cx="1439862"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spcBef>
                <a:spcPct val="20000"/>
              </a:spcBef>
            </a:pPr>
            <a:r>
              <a:rPr lang="it-IT" sz="1400" i="0" smtClean="0">
                <a:solidFill>
                  <a:srgbClr val="FFFFFF"/>
                </a:solidFill>
                <a:latin typeface="Arial Narrow" pitchFamily="34" charset="0"/>
              </a:rPr>
              <a:t>Population cohort</a:t>
            </a:r>
          </a:p>
        </p:txBody>
      </p:sp>
      <p:sp>
        <p:nvSpPr>
          <p:cNvPr id="34" name="Text Box 4"/>
          <p:cNvSpPr txBox="1">
            <a:spLocks noChangeArrowheads="1"/>
          </p:cNvSpPr>
          <p:nvPr/>
        </p:nvSpPr>
        <p:spPr bwMode="auto">
          <a:xfrm>
            <a:off x="7380288" y="3068638"/>
            <a:ext cx="1546225" cy="534987"/>
          </a:xfrm>
          <a:prstGeom prst="rect">
            <a:avLst/>
          </a:prstGeom>
          <a:noFill/>
          <a:ln w="38100" algn="ctr">
            <a:solidFill>
              <a:srgbClr val="FFC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spcBef>
                <a:spcPct val="20000"/>
              </a:spcBef>
            </a:pPr>
            <a:r>
              <a:rPr lang="it-IT" sz="1600" i="0" smtClean="0">
                <a:solidFill>
                  <a:srgbClr val="FFFFFF"/>
                </a:solidFill>
                <a:latin typeface="Arial Narrow" pitchFamily="34" charset="0"/>
              </a:rPr>
              <a:t>Epidemiological evaluation</a:t>
            </a:r>
          </a:p>
        </p:txBody>
      </p:sp>
      <p:grpSp>
        <p:nvGrpSpPr>
          <p:cNvPr id="2" name="Group 397"/>
          <p:cNvGrpSpPr>
            <a:grpSpLocks/>
          </p:cNvGrpSpPr>
          <p:nvPr/>
        </p:nvGrpSpPr>
        <p:grpSpPr bwMode="auto">
          <a:xfrm>
            <a:off x="7245350" y="4941888"/>
            <a:ext cx="1663700" cy="1168400"/>
            <a:chOff x="2314" y="3529"/>
            <a:chExt cx="1389" cy="750"/>
          </a:xfrm>
        </p:grpSpPr>
        <p:sp>
          <p:nvSpPr>
            <p:cNvPr id="37957" name="Freeform 398"/>
            <p:cNvSpPr>
              <a:spLocks/>
            </p:cNvSpPr>
            <p:nvPr/>
          </p:nvSpPr>
          <p:spPr bwMode="auto">
            <a:xfrm>
              <a:off x="2314" y="3529"/>
              <a:ext cx="1389" cy="750"/>
            </a:xfrm>
            <a:custGeom>
              <a:avLst/>
              <a:gdLst>
                <a:gd name="T0" fmla="*/ 0 w 1389"/>
                <a:gd name="T1" fmla="*/ 0 h 750"/>
                <a:gd name="T2" fmla="*/ 0 w 1389"/>
                <a:gd name="T3" fmla="*/ 750 h 750"/>
                <a:gd name="T4" fmla="*/ 1389 w 1389"/>
                <a:gd name="T5" fmla="*/ 750 h 750"/>
                <a:gd name="T6" fmla="*/ 0 60000 65536"/>
                <a:gd name="T7" fmla="*/ 0 60000 65536"/>
                <a:gd name="T8" fmla="*/ 0 60000 65536"/>
                <a:gd name="T9" fmla="*/ 0 w 1389"/>
                <a:gd name="T10" fmla="*/ 0 h 750"/>
                <a:gd name="T11" fmla="*/ 1389 w 1389"/>
                <a:gd name="T12" fmla="*/ 750 h 750"/>
              </a:gdLst>
              <a:ahLst/>
              <a:cxnLst>
                <a:cxn ang="T6">
                  <a:pos x="T0" y="T1"/>
                </a:cxn>
                <a:cxn ang="T7">
                  <a:pos x="T2" y="T3"/>
                </a:cxn>
                <a:cxn ang="T8">
                  <a:pos x="T4" y="T5"/>
                </a:cxn>
              </a:cxnLst>
              <a:rect l="T9" t="T10" r="T11" b="T12"/>
              <a:pathLst>
                <a:path w="1389" h="750">
                  <a:moveTo>
                    <a:pt x="0" y="0"/>
                  </a:moveTo>
                  <a:lnTo>
                    <a:pt x="0" y="750"/>
                  </a:lnTo>
                  <a:lnTo>
                    <a:pt x="1389" y="750"/>
                  </a:lnTo>
                </a:path>
              </a:pathLst>
            </a:custGeom>
            <a:noFill/>
            <a:ln w="9525">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pPr>
                <a:lnSpc>
                  <a:spcPct val="90000"/>
                </a:lnSpc>
                <a:spcBef>
                  <a:spcPct val="20000"/>
                </a:spcBef>
              </a:pPr>
              <a:endParaRPr lang="it-IT" sz="3200" i="0" smtClean="0">
                <a:solidFill>
                  <a:srgbClr val="FFFF00"/>
                </a:solidFill>
                <a:latin typeface="Verdana" pitchFamily="34" charset="0"/>
              </a:endParaRPr>
            </a:p>
          </p:txBody>
        </p:sp>
        <p:sp>
          <p:nvSpPr>
            <p:cNvPr id="37" name="Oval 399"/>
            <p:cNvSpPr>
              <a:spLocks noChangeArrowheads="1"/>
            </p:cNvSpPr>
            <p:nvPr/>
          </p:nvSpPr>
          <p:spPr bwMode="auto">
            <a:xfrm>
              <a:off x="2387" y="4099"/>
              <a:ext cx="50" cy="53"/>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38" name="Oval 400"/>
            <p:cNvSpPr>
              <a:spLocks noChangeArrowheads="1"/>
            </p:cNvSpPr>
            <p:nvPr/>
          </p:nvSpPr>
          <p:spPr bwMode="auto">
            <a:xfrm>
              <a:off x="2482" y="4196"/>
              <a:ext cx="49" cy="53"/>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39" name="Oval 401"/>
            <p:cNvSpPr>
              <a:spLocks noChangeArrowheads="1"/>
            </p:cNvSpPr>
            <p:nvPr/>
          </p:nvSpPr>
          <p:spPr bwMode="auto">
            <a:xfrm>
              <a:off x="2497" y="4115"/>
              <a:ext cx="50" cy="48"/>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40" name="Oval 402"/>
            <p:cNvSpPr>
              <a:spLocks noChangeArrowheads="1"/>
            </p:cNvSpPr>
            <p:nvPr/>
          </p:nvSpPr>
          <p:spPr bwMode="auto">
            <a:xfrm>
              <a:off x="2629" y="4072"/>
              <a:ext cx="49" cy="53"/>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41" name="Oval 403"/>
            <p:cNvSpPr>
              <a:spLocks noChangeArrowheads="1"/>
            </p:cNvSpPr>
            <p:nvPr/>
          </p:nvSpPr>
          <p:spPr bwMode="auto">
            <a:xfrm>
              <a:off x="2568" y="3977"/>
              <a:ext cx="49" cy="52"/>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42" name="Oval 404"/>
            <p:cNvSpPr>
              <a:spLocks noChangeArrowheads="1"/>
            </p:cNvSpPr>
            <p:nvPr/>
          </p:nvSpPr>
          <p:spPr bwMode="auto">
            <a:xfrm>
              <a:off x="2842" y="4013"/>
              <a:ext cx="49" cy="54"/>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43" name="Oval 405"/>
            <p:cNvSpPr>
              <a:spLocks noChangeArrowheads="1"/>
            </p:cNvSpPr>
            <p:nvPr/>
          </p:nvSpPr>
          <p:spPr bwMode="auto">
            <a:xfrm>
              <a:off x="2704" y="3953"/>
              <a:ext cx="50" cy="53"/>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44" name="Oval 406"/>
            <p:cNvSpPr>
              <a:spLocks noChangeArrowheads="1"/>
            </p:cNvSpPr>
            <p:nvPr/>
          </p:nvSpPr>
          <p:spPr bwMode="auto">
            <a:xfrm>
              <a:off x="2842" y="3821"/>
              <a:ext cx="49" cy="47"/>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45" name="Oval 407"/>
            <p:cNvSpPr>
              <a:spLocks noChangeArrowheads="1"/>
            </p:cNvSpPr>
            <p:nvPr/>
          </p:nvSpPr>
          <p:spPr bwMode="auto">
            <a:xfrm>
              <a:off x="2936" y="3910"/>
              <a:ext cx="49" cy="48"/>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46" name="Oval 408"/>
            <p:cNvSpPr>
              <a:spLocks noChangeArrowheads="1"/>
            </p:cNvSpPr>
            <p:nvPr/>
          </p:nvSpPr>
          <p:spPr bwMode="auto">
            <a:xfrm>
              <a:off x="3085" y="3869"/>
              <a:ext cx="49" cy="52"/>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47" name="Oval 409"/>
            <p:cNvSpPr>
              <a:spLocks noChangeArrowheads="1"/>
            </p:cNvSpPr>
            <p:nvPr/>
          </p:nvSpPr>
          <p:spPr bwMode="auto">
            <a:xfrm>
              <a:off x="3031" y="3914"/>
              <a:ext cx="48" cy="52"/>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48" name="Oval 410"/>
            <p:cNvSpPr>
              <a:spLocks noChangeArrowheads="1"/>
            </p:cNvSpPr>
            <p:nvPr/>
          </p:nvSpPr>
          <p:spPr bwMode="auto">
            <a:xfrm>
              <a:off x="3608" y="3780"/>
              <a:ext cx="49" cy="52"/>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49" name="Oval 411"/>
            <p:cNvSpPr>
              <a:spLocks noChangeArrowheads="1"/>
            </p:cNvSpPr>
            <p:nvPr/>
          </p:nvSpPr>
          <p:spPr bwMode="auto">
            <a:xfrm>
              <a:off x="3103" y="3605"/>
              <a:ext cx="49" cy="47"/>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50" name="Oval 412"/>
            <p:cNvSpPr>
              <a:spLocks noChangeArrowheads="1"/>
            </p:cNvSpPr>
            <p:nvPr/>
          </p:nvSpPr>
          <p:spPr bwMode="auto">
            <a:xfrm>
              <a:off x="3136" y="3754"/>
              <a:ext cx="50" cy="47"/>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51" name="Oval 413"/>
            <p:cNvSpPr>
              <a:spLocks noChangeArrowheads="1"/>
            </p:cNvSpPr>
            <p:nvPr/>
          </p:nvSpPr>
          <p:spPr bwMode="auto">
            <a:xfrm>
              <a:off x="3328" y="3829"/>
              <a:ext cx="50" cy="53"/>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52" name="Oval 414"/>
            <p:cNvSpPr>
              <a:spLocks noChangeArrowheads="1"/>
            </p:cNvSpPr>
            <p:nvPr/>
          </p:nvSpPr>
          <p:spPr bwMode="auto">
            <a:xfrm>
              <a:off x="3433" y="3754"/>
              <a:ext cx="50" cy="47"/>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53" name="Oval 415"/>
            <p:cNvSpPr>
              <a:spLocks noChangeArrowheads="1"/>
            </p:cNvSpPr>
            <p:nvPr/>
          </p:nvSpPr>
          <p:spPr bwMode="auto">
            <a:xfrm>
              <a:off x="3307" y="3665"/>
              <a:ext cx="50" cy="52"/>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54" name="Oval 416"/>
            <p:cNvSpPr>
              <a:spLocks noChangeArrowheads="1"/>
            </p:cNvSpPr>
            <p:nvPr/>
          </p:nvSpPr>
          <p:spPr bwMode="auto">
            <a:xfrm>
              <a:off x="3547" y="3729"/>
              <a:ext cx="49" cy="49"/>
            </a:xfrm>
            <a:prstGeom prst="ellipse">
              <a:avLst/>
            </a:prstGeom>
            <a:solidFill>
              <a:schemeClr val="hlink"/>
            </a:solidFill>
            <a:ln>
              <a:noFill/>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55" name="Freeform 417"/>
            <p:cNvSpPr>
              <a:spLocks/>
            </p:cNvSpPr>
            <p:nvPr/>
          </p:nvSpPr>
          <p:spPr bwMode="auto">
            <a:xfrm>
              <a:off x="2317" y="3766"/>
              <a:ext cx="1283" cy="513"/>
            </a:xfrm>
            <a:custGeom>
              <a:avLst/>
              <a:gdLst>
                <a:gd name="T0" fmla="*/ 0 w 1284"/>
                <a:gd name="T1" fmla="*/ 513 h 513"/>
                <a:gd name="T2" fmla="*/ 315 w 1284"/>
                <a:gd name="T3" fmla="*/ 279 h 513"/>
                <a:gd name="T4" fmla="*/ 660 w 1284"/>
                <a:gd name="T5" fmla="*/ 105 h 513"/>
                <a:gd name="T6" fmla="*/ 1002 w 1284"/>
                <a:gd name="T7" fmla="*/ 27 h 513"/>
                <a:gd name="T8" fmla="*/ 1284 w 1284"/>
                <a:gd name="T9" fmla="*/ 0 h 5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84" h="513">
                  <a:moveTo>
                    <a:pt x="0" y="513"/>
                  </a:moveTo>
                  <a:cubicBezTo>
                    <a:pt x="102" y="430"/>
                    <a:pt x="205" y="347"/>
                    <a:pt x="315" y="279"/>
                  </a:cubicBezTo>
                  <a:cubicBezTo>
                    <a:pt x="425" y="211"/>
                    <a:pt x="546" y="147"/>
                    <a:pt x="660" y="105"/>
                  </a:cubicBezTo>
                  <a:cubicBezTo>
                    <a:pt x="774" y="63"/>
                    <a:pt x="898" y="44"/>
                    <a:pt x="1002" y="27"/>
                  </a:cubicBezTo>
                  <a:cubicBezTo>
                    <a:pt x="1106" y="10"/>
                    <a:pt x="1195" y="5"/>
                    <a:pt x="1284" y="0"/>
                  </a:cubicBezTo>
                </a:path>
              </a:pathLst>
            </a:custGeom>
            <a:noFill/>
            <a:ln w="28575" cmpd="sng">
              <a:solidFill>
                <a:schemeClr val="tx2">
                  <a:lumMod val="60000"/>
                  <a:lumOff val="40000"/>
                </a:schemeClr>
              </a:solidFill>
              <a:round/>
              <a:headEnd/>
              <a:tailEnd/>
            </a:ln>
            <a:effectLst/>
            <a:extLst/>
          </p:spPr>
          <p:txBody>
            <a:bodyPr/>
            <a:lstStyle/>
            <a:p>
              <a:pPr fontAlgn="auto">
                <a:lnSpc>
                  <a:spcPct val="90000"/>
                </a:lnSpc>
                <a:spcBef>
                  <a:spcPts val="0"/>
                </a:spcBef>
                <a:spcAft>
                  <a:spcPts val="0"/>
                </a:spcAft>
                <a:defRPr/>
              </a:pPr>
              <a:endParaRPr lang="it-IT" sz="1600">
                <a:solidFill>
                  <a:srgbClr val="FFFFFF"/>
                </a:solidFill>
                <a:latin typeface="Arial" pitchFamily="34" charset="0"/>
                <a:ea typeface="ＭＳ Ｐゴシック" pitchFamily="34" charset="-128"/>
              </a:endParaRPr>
            </a:p>
          </p:txBody>
        </p:sp>
      </p:grpSp>
      <p:sp>
        <p:nvSpPr>
          <p:cNvPr id="56" name="Text Box 418"/>
          <p:cNvSpPr txBox="1">
            <a:spLocks noChangeArrowheads="1"/>
          </p:cNvSpPr>
          <p:nvPr/>
        </p:nvSpPr>
        <p:spPr bwMode="auto">
          <a:xfrm>
            <a:off x="7410450" y="4491038"/>
            <a:ext cx="1609725"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pPr>
            <a:r>
              <a:rPr lang="it-IT" sz="1400" i="0" smtClean="0">
                <a:solidFill>
                  <a:srgbClr val="FFFFFF"/>
                </a:solidFill>
                <a:latin typeface="Arial Narrow" pitchFamily="34" charset="0"/>
                <a:ea typeface="ＭＳ Ｐゴシック" pitchFamily="34" charset="-128"/>
              </a:rPr>
              <a:t>Exposure-response</a:t>
            </a:r>
          </a:p>
          <a:p>
            <a:pPr algn="ctr" eaLnBrk="1" hangingPunct="1">
              <a:lnSpc>
                <a:spcPct val="90000"/>
              </a:lnSpc>
            </a:pPr>
            <a:r>
              <a:rPr lang="it-IT" sz="1400" i="0" smtClean="0">
                <a:solidFill>
                  <a:srgbClr val="FFFFFF"/>
                </a:solidFill>
                <a:latin typeface="Arial Narrow" pitchFamily="34" charset="0"/>
                <a:ea typeface="ＭＳ Ｐゴシック" pitchFamily="34" charset="-128"/>
              </a:rPr>
              <a:t>relationship</a:t>
            </a:r>
          </a:p>
        </p:txBody>
      </p:sp>
      <p:pic>
        <p:nvPicPr>
          <p:cNvPr id="57" name="Immagine 69" descr="Fonte di inquinamento.jp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908175" y="4424363"/>
            <a:ext cx="1152525" cy="80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 name="Text Box 4"/>
          <p:cNvSpPr txBox="1">
            <a:spLocks noChangeArrowheads="1"/>
          </p:cNvSpPr>
          <p:nvPr/>
        </p:nvSpPr>
        <p:spPr bwMode="auto">
          <a:xfrm>
            <a:off x="1547813" y="4057650"/>
            <a:ext cx="172878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spcBef>
                <a:spcPct val="20000"/>
              </a:spcBef>
            </a:pPr>
            <a:r>
              <a:rPr lang="it-IT" sz="1400" i="0" smtClean="0">
                <a:solidFill>
                  <a:srgbClr val="FFFFFF"/>
                </a:solidFill>
                <a:latin typeface="Arial Narrow" pitchFamily="34" charset="0"/>
              </a:rPr>
              <a:t>Pollution source</a:t>
            </a:r>
          </a:p>
        </p:txBody>
      </p:sp>
      <p:sp>
        <p:nvSpPr>
          <p:cNvPr id="59" name="Text Box 4"/>
          <p:cNvSpPr txBox="1">
            <a:spLocks noChangeArrowheads="1"/>
          </p:cNvSpPr>
          <p:nvPr/>
        </p:nvSpPr>
        <p:spPr bwMode="auto">
          <a:xfrm>
            <a:off x="3419475" y="2516188"/>
            <a:ext cx="1368425"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spcBef>
                <a:spcPct val="20000"/>
              </a:spcBef>
            </a:pPr>
            <a:r>
              <a:rPr lang="it-IT" sz="1400" i="0" smtClean="0">
                <a:solidFill>
                  <a:srgbClr val="FFFFFF"/>
                </a:solidFill>
                <a:latin typeface="Arial Narrow" pitchFamily="34" charset="0"/>
              </a:rPr>
              <a:t>Socioeconomic level</a:t>
            </a:r>
          </a:p>
        </p:txBody>
      </p:sp>
      <p:cxnSp>
        <p:nvCxnSpPr>
          <p:cNvPr id="60" name="Connettore 1 59"/>
          <p:cNvCxnSpPr/>
          <p:nvPr/>
        </p:nvCxnSpPr>
        <p:spPr>
          <a:xfrm flipH="1" flipV="1">
            <a:off x="3132138" y="1484313"/>
            <a:ext cx="0" cy="338455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61" name="Connettore 1 60"/>
          <p:cNvCxnSpPr/>
          <p:nvPr/>
        </p:nvCxnSpPr>
        <p:spPr>
          <a:xfrm>
            <a:off x="2700338" y="2565400"/>
            <a:ext cx="4318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62" name="Connettore 1 61"/>
          <p:cNvCxnSpPr/>
          <p:nvPr/>
        </p:nvCxnSpPr>
        <p:spPr>
          <a:xfrm>
            <a:off x="4427538" y="1484313"/>
            <a:ext cx="50482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63" name="Connettore 1 62"/>
          <p:cNvCxnSpPr/>
          <p:nvPr/>
        </p:nvCxnSpPr>
        <p:spPr>
          <a:xfrm flipV="1">
            <a:off x="4932363" y="1484313"/>
            <a:ext cx="0" cy="338455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64" name="Connettore 1 63"/>
          <p:cNvCxnSpPr/>
          <p:nvPr/>
        </p:nvCxnSpPr>
        <p:spPr>
          <a:xfrm>
            <a:off x="4498975" y="4868863"/>
            <a:ext cx="433388"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65" name="Connettore 1 64"/>
          <p:cNvCxnSpPr/>
          <p:nvPr/>
        </p:nvCxnSpPr>
        <p:spPr>
          <a:xfrm flipV="1">
            <a:off x="5292725" y="3141663"/>
            <a:ext cx="0" cy="21590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66" name="Text Box 4"/>
          <p:cNvSpPr txBox="1">
            <a:spLocks noChangeArrowheads="1"/>
          </p:cNvSpPr>
          <p:nvPr/>
        </p:nvSpPr>
        <p:spPr bwMode="auto">
          <a:xfrm>
            <a:off x="5148263" y="3357563"/>
            <a:ext cx="431800" cy="25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spcBef>
                <a:spcPct val="20000"/>
              </a:spcBef>
            </a:pPr>
            <a:r>
              <a:rPr lang="it-IT" sz="1200" i="0" smtClean="0">
                <a:solidFill>
                  <a:srgbClr val="FFFFFF"/>
                </a:solidFill>
                <a:latin typeface="Arial Narrow" pitchFamily="34" charset="0"/>
              </a:rPr>
              <a:t>t</a:t>
            </a:r>
            <a:r>
              <a:rPr lang="it-IT" sz="1200" i="0" baseline="-25000" smtClean="0">
                <a:solidFill>
                  <a:srgbClr val="FFFFFF"/>
                </a:solidFill>
                <a:latin typeface="Arial Narrow" pitchFamily="34" charset="0"/>
              </a:rPr>
              <a:t>0</a:t>
            </a:r>
          </a:p>
        </p:txBody>
      </p:sp>
      <p:cxnSp>
        <p:nvCxnSpPr>
          <p:cNvPr id="67" name="Connettore 2 66"/>
          <p:cNvCxnSpPr/>
          <p:nvPr/>
        </p:nvCxnSpPr>
        <p:spPr>
          <a:xfrm>
            <a:off x="6894513" y="3357563"/>
            <a:ext cx="250825" cy="0"/>
          </a:xfrm>
          <a:prstGeom prst="straightConnector1">
            <a:avLst/>
          </a:prstGeom>
          <a:ln w="38100">
            <a:solidFill>
              <a:srgbClr val="FFC000"/>
            </a:solidFill>
            <a:tailEnd type="arrow"/>
          </a:ln>
        </p:spPr>
        <p:style>
          <a:lnRef idx="1">
            <a:schemeClr val="accent1"/>
          </a:lnRef>
          <a:fillRef idx="0">
            <a:schemeClr val="accent1"/>
          </a:fillRef>
          <a:effectRef idx="0">
            <a:schemeClr val="accent1"/>
          </a:effectRef>
          <a:fontRef idx="minor">
            <a:schemeClr val="tx1"/>
          </a:fontRef>
        </p:style>
      </p:cxnSp>
      <p:sp>
        <p:nvSpPr>
          <p:cNvPr id="68" name="Rettangolo 67"/>
          <p:cNvSpPr/>
          <p:nvPr/>
        </p:nvSpPr>
        <p:spPr>
          <a:xfrm>
            <a:off x="1116013" y="3860800"/>
            <a:ext cx="4176712" cy="1728788"/>
          </a:xfrm>
          <a:prstGeom prst="rect">
            <a:avLst/>
          </a:prstGeom>
          <a:noFill/>
          <a:ln w="31750">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90000"/>
              </a:lnSpc>
              <a:spcBef>
                <a:spcPct val="20000"/>
              </a:spcBef>
              <a:defRPr/>
            </a:pPr>
            <a:endParaRPr lang="it-IT" sz="3200" i="0">
              <a:solidFill>
                <a:srgbClr val="FFFFFF"/>
              </a:solidFill>
            </a:endParaRPr>
          </a:p>
        </p:txBody>
      </p:sp>
      <p:grpSp>
        <p:nvGrpSpPr>
          <p:cNvPr id="3" name="Group 384"/>
          <p:cNvGrpSpPr>
            <a:grpSpLocks/>
          </p:cNvGrpSpPr>
          <p:nvPr/>
        </p:nvGrpSpPr>
        <p:grpSpPr bwMode="auto">
          <a:xfrm>
            <a:off x="3228975" y="5873750"/>
            <a:ext cx="1617663" cy="517525"/>
            <a:chOff x="179" y="1497"/>
            <a:chExt cx="1083" cy="490"/>
          </a:xfrm>
        </p:grpSpPr>
        <p:sp>
          <p:nvSpPr>
            <p:cNvPr id="70" name="AutoShape 385"/>
            <p:cNvSpPr>
              <a:spLocks noChangeArrowheads="1"/>
            </p:cNvSpPr>
            <p:nvPr/>
          </p:nvSpPr>
          <p:spPr bwMode="auto">
            <a:xfrm>
              <a:off x="179" y="1497"/>
              <a:ext cx="1083" cy="490"/>
            </a:xfrm>
            <a:prstGeom prst="parallelogram">
              <a:avLst>
                <a:gd name="adj" fmla="val 55255"/>
              </a:avLst>
            </a:prstGeom>
            <a:solidFill>
              <a:schemeClr val="bg1"/>
            </a:solidFill>
            <a:ln w="9525">
              <a:solidFill>
                <a:schemeClr val="tx1"/>
              </a:solidFill>
              <a:miter lim="800000"/>
              <a:headEnd/>
              <a:tailEnd/>
            </a:ln>
            <a:effectLst/>
            <a:extLst/>
          </p:spPr>
          <p:txBody>
            <a:bodyPr wrap="none" anchor="ctr"/>
            <a:lstStyle/>
            <a:p>
              <a:pPr fontAlgn="auto">
                <a:lnSpc>
                  <a:spcPct val="90000"/>
                </a:lnSpc>
                <a:spcBef>
                  <a:spcPts val="0"/>
                </a:spcBef>
                <a:spcAft>
                  <a:spcPts val="0"/>
                </a:spcAft>
                <a:defRPr/>
              </a:pPr>
              <a:endParaRPr lang="en-US" sz="1600">
                <a:solidFill>
                  <a:srgbClr val="FFFFFF"/>
                </a:solidFill>
                <a:latin typeface="Times New Roman"/>
                <a:ea typeface="ＭＳ Ｐゴシック" charset="0"/>
              </a:endParaRPr>
            </a:p>
          </p:txBody>
        </p:sp>
        <p:sp>
          <p:nvSpPr>
            <p:cNvPr id="71" name="Freeform 386"/>
            <p:cNvSpPr>
              <a:spLocks/>
            </p:cNvSpPr>
            <p:nvPr/>
          </p:nvSpPr>
          <p:spPr bwMode="auto">
            <a:xfrm flipH="1">
              <a:off x="491" y="1730"/>
              <a:ext cx="491" cy="257"/>
            </a:xfrm>
            <a:custGeom>
              <a:avLst/>
              <a:gdLst>
                <a:gd name="T0" fmla="*/ 137 w 498"/>
                <a:gd name="T1" fmla="*/ 0 h 257"/>
                <a:gd name="T2" fmla="*/ 163 w 498"/>
                <a:gd name="T3" fmla="*/ 111 h 257"/>
                <a:gd name="T4" fmla="*/ 232 w 498"/>
                <a:gd name="T5" fmla="*/ 137 h 257"/>
                <a:gd name="T6" fmla="*/ 385 w 498"/>
                <a:gd name="T7" fmla="*/ 146 h 257"/>
                <a:gd name="T8" fmla="*/ 454 w 498"/>
                <a:gd name="T9" fmla="*/ 214 h 257"/>
                <a:gd name="T10" fmla="*/ 497 w 498"/>
                <a:gd name="T11" fmla="*/ 257 h 257"/>
                <a:gd name="T12" fmla="*/ 0 w 498"/>
                <a:gd name="T13" fmla="*/ 257 h 257"/>
                <a:gd name="T14" fmla="*/ 137 w 498"/>
                <a:gd name="T15" fmla="*/ 0 h 25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98" h="257">
                  <a:moveTo>
                    <a:pt x="137" y="0"/>
                  </a:moveTo>
                  <a:lnTo>
                    <a:pt x="163" y="111"/>
                  </a:lnTo>
                  <a:lnTo>
                    <a:pt x="232" y="137"/>
                  </a:lnTo>
                  <a:lnTo>
                    <a:pt x="386" y="146"/>
                  </a:lnTo>
                  <a:lnTo>
                    <a:pt x="455" y="214"/>
                  </a:lnTo>
                  <a:lnTo>
                    <a:pt x="498" y="257"/>
                  </a:lnTo>
                  <a:lnTo>
                    <a:pt x="0" y="257"/>
                  </a:lnTo>
                  <a:lnTo>
                    <a:pt x="137" y="0"/>
                  </a:lnTo>
                  <a:close/>
                </a:path>
              </a:pathLst>
            </a:custGeom>
            <a:solidFill>
              <a:schemeClr val="accent3">
                <a:lumMod val="50000"/>
              </a:schemeClr>
            </a:solidFill>
            <a:ln w="9525">
              <a:solidFill>
                <a:schemeClr val="tx1"/>
              </a:solidFill>
              <a:round/>
              <a:headEnd/>
              <a:tailEnd/>
            </a:ln>
            <a:effectLst/>
            <a:extLst/>
          </p:spPr>
          <p:txBody>
            <a:bodyPr/>
            <a:lstStyle/>
            <a:p>
              <a:pPr fontAlgn="auto">
                <a:lnSpc>
                  <a:spcPct val="90000"/>
                </a:lnSpc>
                <a:spcBef>
                  <a:spcPts val="0"/>
                </a:spcBef>
                <a:spcAft>
                  <a:spcPts val="0"/>
                </a:spcAft>
                <a:defRPr/>
              </a:pPr>
              <a:endParaRPr lang="it-IT" sz="1600">
                <a:solidFill>
                  <a:srgbClr val="FFFFFF"/>
                </a:solidFill>
                <a:latin typeface="Arial" pitchFamily="34" charset="0"/>
                <a:ea typeface="ＭＳ Ｐゴシック" pitchFamily="34" charset="-128"/>
              </a:endParaRPr>
            </a:p>
          </p:txBody>
        </p:sp>
        <p:sp>
          <p:nvSpPr>
            <p:cNvPr id="72" name="Freeform 387"/>
            <p:cNvSpPr>
              <a:spLocks/>
            </p:cNvSpPr>
            <p:nvPr/>
          </p:nvSpPr>
          <p:spPr bwMode="auto">
            <a:xfrm>
              <a:off x="186" y="1617"/>
              <a:ext cx="915" cy="368"/>
            </a:xfrm>
            <a:custGeom>
              <a:avLst/>
              <a:gdLst>
                <a:gd name="T0" fmla="*/ 666 w 915"/>
                <a:gd name="T1" fmla="*/ 111 h 369"/>
                <a:gd name="T2" fmla="*/ 807 w 915"/>
                <a:gd name="T3" fmla="*/ 365 h 369"/>
                <a:gd name="T4" fmla="*/ 915 w 915"/>
                <a:gd name="T5" fmla="*/ 171 h 369"/>
                <a:gd name="T6" fmla="*/ 816 w 915"/>
                <a:gd name="T7" fmla="*/ 90 h 369"/>
                <a:gd name="T8" fmla="*/ 564 w 915"/>
                <a:gd name="T9" fmla="*/ 0 h 369"/>
                <a:gd name="T10" fmla="*/ 483 w 915"/>
                <a:gd name="T11" fmla="*/ 99 h 369"/>
                <a:gd name="T12" fmla="*/ 339 w 915"/>
                <a:gd name="T13" fmla="*/ 108 h 369"/>
                <a:gd name="T14" fmla="*/ 201 w 915"/>
                <a:gd name="T15" fmla="*/ 197 h 369"/>
                <a:gd name="T16" fmla="*/ 93 w 915"/>
                <a:gd name="T17" fmla="*/ 266 h 369"/>
                <a:gd name="T18" fmla="*/ 0 w 915"/>
                <a:gd name="T19" fmla="*/ 368 h 369"/>
                <a:gd name="T20" fmla="*/ 306 w 915"/>
                <a:gd name="T21" fmla="*/ 365 h 369"/>
                <a:gd name="T22" fmla="*/ 417 w 915"/>
                <a:gd name="T23" fmla="*/ 254 h 369"/>
                <a:gd name="T24" fmla="*/ 444 w 915"/>
                <a:gd name="T25" fmla="*/ 254 h 369"/>
                <a:gd name="T26" fmla="*/ 498 w 915"/>
                <a:gd name="T27" fmla="*/ 248 h 369"/>
                <a:gd name="T28" fmla="*/ 567 w 915"/>
                <a:gd name="T29" fmla="*/ 248 h 369"/>
                <a:gd name="T30" fmla="*/ 603 w 915"/>
                <a:gd name="T31" fmla="*/ 233 h 369"/>
                <a:gd name="T32" fmla="*/ 636 w 915"/>
                <a:gd name="T33" fmla="*/ 230 h 369"/>
                <a:gd name="T34" fmla="*/ 666 w 915"/>
                <a:gd name="T35" fmla="*/ 111 h 3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915" h="369">
                  <a:moveTo>
                    <a:pt x="666" y="111"/>
                  </a:moveTo>
                  <a:lnTo>
                    <a:pt x="807" y="366"/>
                  </a:lnTo>
                  <a:lnTo>
                    <a:pt x="915" y="171"/>
                  </a:lnTo>
                  <a:lnTo>
                    <a:pt x="816" y="90"/>
                  </a:lnTo>
                  <a:lnTo>
                    <a:pt x="564" y="0"/>
                  </a:lnTo>
                  <a:lnTo>
                    <a:pt x="483" y="99"/>
                  </a:lnTo>
                  <a:lnTo>
                    <a:pt x="339" y="108"/>
                  </a:lnTo>
                  <a:lnTo>
                    <a:pt x="201" y="198"/>
                  </a:lnTo>
                  <a:lnTo>
                    <a:pt x="93" y="267"/>
                  </a:lnTo>
                  <a:lnTo>
                    <a:pt x="0" y="369"/>
                  </a:lnTo>
                  <a:lnTo>
                    <a:pt x="306" y="366"/>
                  </a:lnTo>
                  <a:lnTo>
                    <a:pt x="417" y="255"/>
                  </a:lnTo>
                  <a:lnTo>
                    <a:pt x="444" y="255"/>
                  </a:lnTo>
                  <a:lnTo>
                    <a:pt x="498" y="249"/>
                  </a:lnTo>
                  <a:lnTo>
                    <a:pt x="567" y="249"/>
                  </a:lnTo>
                  <a:lnTo>
                    <a:pt x="603" y="234"/>
                  </a:lnTo>
                  <a:lnTo>
                    <a:pt x="636" y="231"/>
                  </a:lnTo>
                  <a:lnTo>
                    <a:pt x="666" y="111"/>
                  </a:lnTo>
                  <a:close/>
                </a:path>
              </a:pathLst>
            </a:custGeom>
            <a:solidFill>
              <a:schemeClr val="accent3">
                <a:lumMod val="75000"/>
              </a:schemeClr>
            </a:solidFill>
            <a:ln w="9525">
              <a:solidFill>
                <a:schemeClr val="tx1"/>
              </a:solidFill>
              <a:round/>
              <a:headEnd/>
              <a:tailEnd/>
            </a:ln>
            <a:effectLst/>
            <a:extLst/>
          </p:spPr>
          <p:txBody>
            <a:bodyPr/>
            <a:lstStyle/>
            <a:p>
              <a:pPr fontAlgn="auto">
                <a:lnSpc>
                  <a:spcPct val="90000"/>
                </a:lnSpc>
                <a:spcBef>
                  <a:spcPts val="0"/>
                </a:spcBef>
                <a:spcAft>
                  <a:spcPts val="0"/>
                </a:spcAft>
                <a:defRPr/>
              </a:pPr>
              <a:endParaRPr lang="it-IT" sz="1600">
                <a:solidFill>
                  <a:srgbClr val="FFFFFF"/>
                </a:solidFill>
                <a:latin typeface="Arial" pitchFamily="34" charset="0"/>
                <a:ea typeface="ＭＳ Ｐゴシック" pitchFamily="34" charset="-128"/>
              </a:endParaRPr>
            </a:p>
          </p:txBody>
        </p:sp>
        <p:sp>
          <p:nvSpPr>
            <p:cNvPr id="73" name="Freeform 388"/>
            <p:cNvSpPr>
              <a:spLocks/>
            </p:cNvSpPr>
            <p:nvPr/>
          </p:nvSpPr>
          <p:spPr bwMode="auto">
            <a:xfrm>
              <a:off x="189" y="1497"/>
              <a:ext cx="997" cy="485"/>
            </a:xfrm>
            <a:custGeom>
              <a:avLst/>
              <a:gdLst>
                <a:gd name="T0" fmla="*/ 0 w 990"/>
                <a:gd name="T1" fmla="*/ 485 h 486"/>
                <a:gd name="T2" fmla="*/ 75 w 990"/>
                <a:gd name="T3" fmla="*/ 395 h 486"/>
                <a:gd name="T4" fmla="*/ 333 w 990"/>
                <a:gd name="T5" fmla="*/ 231 h 486"/>
                <a:gd name="T6" fmla="*/ 405 w 990"/>
                <a:gd name="T7" fmla="*/ 222 h 486"/>
                <a:gd name="T8" fmla="*/ 435 w 990"/>
                <a:gd name="T9" fmla="*/ 222 h 486"/>
                <a:gd name="T10" fmla="*/ 474 w 990"/>
                <a:gd name="T11" fmla="*/ 225 h 486"/>
                <a:gd name="T12" fmla="*/ 562 w 990"/>
                <a:gd name="T13" fmla="*/ 117 h 486"/>
                <a:gd name="T14" fmla="*/ 814 w 990"/>
                <a:gd name="T15" fmla="*/ 216 h 486"/>
                <a:gd name="T16" fmla="*/ 913 w 990"/>
                <a:gd name="T17" fmla="*/ 290 h 486"/>
                <a:gd name="T18" fmla="*/ 991 w 990"/>
                <a:gd name="T19" fmla="*/ 138 h 486"/>
                <a:gd name="T20" fmla="*/ 904 w 990"/>
                <a:gd name="T21" fmla="*/ 93 h 486"/>
                <a:gd name="T22" fmla="*/ 781 w 990"/>
                <a:gd name="T23" fmla="*/ 18 h 486"/>
                <a:gd name="T24" fmla="*/ 547 w 990"/>
                <a:gd name="T25" fmla="*/ 0 h 486"/>
                <a:gd name="T26" fmla="*/ 258 w 990"/>
                <a:gd name="T27" fmla="*/ 0 h 486"/>
                <a:gd name="T28" fmla="*/ 0 w 990"/>
                <a:gd name="T29" fmla="*/ 485 h 4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990" h="486">
                  <a:moveTo>
                    <a:pt x="0" y="486"/>
                  </a:moveTo>
                  <a:lnTo>
                    <a:pt x="75" y="396"/>
                  </a:lnTo>
                  <a:lnTo>
                    <a:pt x="333" y="231"/>
                  </a:lnTo>
                  <a:lnTo>
                    <a:pt x="405" y="222"/>
                  </a:lnTo>
                  <a:lnTo>
                    <a:pt x="435" y="222"/>
                  </a:lnTo>
                  <a:lnTo>
                    <a:pt x="474" y="225"/>
                  </a:lnTo>
                  <a:lnTo>
                    <a:pt x="561" y="117"/>
                  </a:lnTo>
                  <a:lnTo>
                    <a:pt x="813" y="216"/>
                  </a:lnTo>
                  <a:lnTo>
                    <a:pt x="912" y="291"/>
                  </a:lnTo>
                  <a:lnTo>
                    <a:pt x="990" y="138"/>
                  </a:lnTo>
                  <a:lnTo>
                    <a:pt x="903" y="93"/>
                  </a:lnTo>
                  <a:lnTo>
                    <a:pt x="780" y="18"/>
                  </a:lnTo>
                  <a:lnTo>
                    <a:pt x="546" y="0"/>
                  </a:lnTo>
                  <a:lnTo>
                    <a:pt x="258" y="0"/>
                  </a:lnTo>
                  <a:lnTo>
                    <a:pt x="0" y="486"/>
                  </a:lnTo>
                  <a:close/>
                </a:path>
              </a:pathLst>
            </a:custGeom>
            <a:solidFill>
              <a:schemeClr val="accent3">
                <a:lumMod val="40000"/>
                <a:lumOff val="60000"/>
              </a:schemeClr>
            </a:solidFill>
            <a:ln w="9525">
              <a:solidFill>
                <a:schemeClr val="tx1"/>
              </a:solidFill>
              <a:round/>
              <a:headEnd/>
              <a:tailEnd/>
            </a:ln>
            <a:effectLst/>
            <a:extLst/>
          </p:spPr>
          <p:txBody>
            <a:bodyPr/>
            <a:lstStyle/>
            <a:p>
              <a:pPr fontAlgn="auto">
                <a:lnSpc>
                  <a:spcPct val="90000"/>
                </a:lnSpc>
                <a:spcBef>
                  <a:spcPts val="0"/>
                </a:spcBef>
                <a:spcAft>
                  <a:spcPts val="0"/>
                </a:spcAft>
                <a:defRPr/>
              </a:pPr>
              <a:endParaRPr lang="it-IT" sz="1600">
                <a:solidFill>
                  <a:srgbClr val="FFFFFF"/>
                </a:solidFill>
                <a:latin typeface="Arial" pitchFamily="34" charset="0"/>
                <a:ea typeface="ＭＳ Ｐゴシック" pitchFamily="34" charset="-128"/>
              </a:endParaRPr>
            </a:p>
          </p:txBody>
        </p:sp>
      </p:grpSp>
      <p:sp>
        <p:nvSpPr>
          <p:cNvPr id="74" name="Text Box 393"/>
          <p:cNvSpPr txBox="1">
            <a:spLocks noChangeArrowheads="1"/>
          </p:cNvSpPr>
          <p:nvPr/>
        </p:nvSpPr>
        <p:spPr bwMode="auto">
          <a:xfrm>
            <a:off x="217488" y="6432550"/>
            <a:ext cx="1833562"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pPr>
            <a:r>
              <a:rPr lang="it-IT" sz="1400" i="0" smtClean="0">
                <a:solidFill>
                  <a:srgbClr val="FFFFFF"/>
                </a:solidFill>
                <a:latin typeface="Arial Narrow" pitchFamily="34" charset="0"/>
                <a:ea typeface="ＭＳ Ｐゴシック" pitchFamily="34" charset="-128"/>
              </a:rPr>
              <a:t>Meteorology</a:t>
            </a:r>
          </a:p>
        </p:txBody>
      </p:sp>
      <p:sp>
        <p:nvSpPr>
          <p:cNvPr id="75" name="Text Box 394"/>
          <p:cNvSpPr txBox="1">
            <a:spLocks noChangeArrowheads="1"/>
          </p:cNvSpPr>
          <p:nvPr/>
        </p:nvSpPr>
        <p:spPr bwMode="auto">
          <a:xfrm>
            <a:off x="1765300" y="6432550"/>
            <a:ext cx="13541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pPr>
            <a:r>
              <a:rPr lang="it-IT" sz="1400" i="0" smtClean="0">
                <a:solidFill>
                  <a:srgbClr val="FFFFFF"/>
                </a:solidFill>
                <a:latin typeface="Arial Narrow" pitchFamily="34" charset="0"/>
                <a:ea typeface="ＭＳ Ｐゴシック" pitchFamily="34" charset="-128"/>
              </a:rPr>
              <a:t>Other pollution sources</a:t>
            </a:r>
          </a:p>
        </p:txBody>
      </p:sp>
      <p:sp>
        <p:nvSpPr>
          <p:cNvPr id="76" name="Text Box 395"/>
          <p:cNvSpPr txBox="1">
            <a:spLocks noChangeArrowheads="1"/>
          </p:cNvSpPr>
          <p:nvPr/>
        </p:nvSpPr>
        <p:spPr bwMode="auto">
          <a:xfrm>
            <a:off x="3076575" y="6419850"/>
            <a:ext cx="1431925"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pPr>
            <a:r>
              <a:rPr lang="en-GB" sz="1400" i="0" smtClean="0">
                <a:solidFill>
                  <a:srgbClr val="FFFFFF"/>
                </a:solidFill>
                <a:latin typeface="Arial Narrow" pitchFamily="34" charset="0"/>
                <a:ea typeface="ＭＳ Ｐゴシック" pitchFamily="34" charset="-128"/>
              </a:rPr>
              <a:t>Orography</a:t>
            </a:r>
          </a:p>
        </p:txBody>
      </p:sp>
      <p:sp>
        <p:nvSpPr>
          <p:cNvPr id="77" name="AutoShape 430"/>
          <p:cNvSpPr>
            <a:spLocks noChangeArrowheads="1"/>
          </p:cNvSpPr>
          <p:nvPr/>
        </p:nvSpPr>
        <p:spPr bwMode="auto">
          <a:xfrm>
            <a:off x="1846263" y="5902325"/>
            <a:ext cx="1617662" cy="517525"/>
          </a:xfrm>
          <a:prstGeom prst="parallelogram">
            <a:avLst>
              <a:gd name="adj" fmla="val 78144"/>
            </a:avLst>
          </a:prstGeom>
          <a:solidFill>
            <a:schemeClr val="bg2">
              <a:lumMod val="25000"/>
            </a:schemeClr>
          </a:solidFill>
          <a:ln w="9525">
            <a:solidFill>
              <a:schemeClr val="tx1"/>
            </a:solidFill>
            <a:miter lim="800000"/>
            <a:headEnd/>
            <a:tailEnd/>
          </a:ln>
          <a:effectLst/>
          <a:extLst/>
        </p:spPr>
        <p:txBody>
          <a:bodyPr wrap="none" anchor="ctr"/>
          <a:lstStyle/>
          <a:p>
            <a:pPr fontAlgn="auto">
              <a:lnSpc>
                <a:spcPct val="90000"/>
              </a:lnSpc>
              <a:spcBef>
                <a:spcPts val="0"/>
              </a:spcBef>
              <a:spcAft>
                <a:spcPts val="0"/>
              </a:spcAft>
              <a:defRPr/>
            </a:pPr>
            <a:endParaRPr lang="en-US" sz="1600" dirty="0">
              <a:solidFill>
                <a:srgbClr val="FFFFFF"/>
              </a:solidFill>
              <a:latin typeface="Times New Roman"/>
              <a:ea typeface="ＭＳ Ｐゴシック" charset="0"/>
            </a:endParaRPr>
          </a:p>
        </p:txBody>
      </p:sp>
      <p:sp>
        <p:nvSpPr>
          <p:cNvPr id="78" name="AutoShape 389"/>
          <p:cNvSpPr>
            <a:spLocks noChangeArrowheads="1"/>
          </p:cNvSpPr>
          <p:nvPr/>
        </p:nvSpPr>
        <p:spPr bwMode="auto">
          <a:xfrm>
            <a:off x="466725" y="5902325"/>
            <a:ext cx="1617663" cy="517525"/>
          </a:xfrm>
          <a:prstGeom prst="parallelogram">
            <a:avLst>
              <a:gd name="adj" fmla="val 78144"/>
            </a:avLst>
          </a:prstGeom>
          <a:solidFill>
            <a:srgbClr val="FFF6D1"/>
          </a:solidFill>
          <a:ln w="9525">
            <a:solidFill>
              <a:schemeClr val="tx1"/>
            </a:solidFill>
            <a:miter lim="800000"/>
            <a:headEnd/>
            <a:tailEnd/>
          </a:ln>
          <a:effectLst/>
          <a:extLst/>
        </p:spPr>
        <p:txBody>
          <a:bodyPr wrap="none" anchor="ctr"/>
          <a:lstStyle/>
          <a:p>
            <a:pPr fontAlgn="auto">
              <a:lnSpc>
                <a:spcPct val="90000"/>
              </a:lnSpc>
              <a:spcBef>
                <a:spcPts val="0"/>
              </a:spcBef>
              <a:spcAft>
                <a:spcPts val="0"/>
              </a:spcAft>
              <a:defRPr/>
            </a:pPr>
            <a:endParaRPr lang="en-US" sz="1600" dirty="0">
              <a:solidFill>
                <a:srgbClr val="FFFFFF"/>
              </a:solidFill>
              <a:latin typeface="Times New Roman"/>
              <a:ea typeface="ＭＳ Ｐゴシック" charset="0"/>
            </a:endParaRPr>
          </a:p>
        </p:txBody>
      </p:sp>
      <p:sp>
        <p:nvSpPr>
          <p:cNvPr id="79" name="Freeform 390"/>
          <p:cNvSpPr>
            <a:spLocks/>
          </p:cNvSpPr>
          <p:nvPr/>
        </p:nvSpPr>
        <p:spPr bwMode="auto">
          <a:xfrm>
            <a:off x="468313" y="6148388"/>
            <a:ext cx="742950" cy="271462"/>
          </a:xfrm>
          <a:custGeom>
            <a:avLst/>
            <a:gdLst>
              <a:gd name="T0" fmla="*/ 2147483647 w 498"/>
              <a:gd name="T1" fmla="*/ 0 h 257"/>
              <a:gd name="T2" fmla="*/ 2147483647 w 498"/>
              <a:gd name="T3" fmla="*/ 2147483647 h 257"/>
              <a:gd name="T4" fmla="*/ 2147483647 w 498"/>
              <a:gd name="T5" fmla="*/ 2147483647 h 257"/>
              <a:gd name="T6" fmla="*/ 2147483647 w 498"/>
              <a:gd name="T7" fmla="*/ 2147483647 h 257"/>
              <a:gd name="T8" fmla="*/ 2147483647 w 498"/>
              <a:gd name="T9" fmla="*/ 2147483647 h 257"/>
              <a:gd name="T10" fmla="*/ 2147483647 w 498"/>
              <a:gd name="T11" fmla="*/ 2147483647 h 257"/>
              <a:gd name="T12" fmla="*/ 0 w 498"/>
              <a:gd name="T13" fmla="*/ 2147483647 h 257"/>
              <a:gd name="T14" fmla="*/ 2147483647 w 498"/>
              <a:gd name="T15" fmla="*/ 0 h 257"/>
              <a:gd name="T16" fmla="*/ 0 60000 65536"/>
              <a:gd name="T17" fmla="*/ 0 60000 65536"/>
              <a:gd name="T18" fmla="*/ 0 60000 65536"/>
              <a:gd name="T19" fmla="*/ 0 60000 65536"/>
              <a:gd name="T20" fmla="*/ 0 60000 65536"/>
              <a:gd name="T21" fmla="*/ 0 60000 65536"/>
              <a:gd name="T22" fmla="*/ 0 60000 65536"/>
              <a:gd name="T23" fmla="*/ 0 60000 65536"/>
              <a:gd name="T24" fmla="*/ 0 w 498"/>
              <a:gd name="T25" fmla="*/ 0 h 257"/>
              <a:gd name="T26" fmla="*/ 498 w 498"/>
              <a:gd name="T27" fmla="*/ 257 h 25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98" h="257">
                <a:moveTo>
                  <a:pt x="137" y="0"/>
                </a:moveTo>
                <a:lnTo>
                  <a:pt x="163" y="111"/>
                </a:lnTo>
                <a:lnTo>
                  <a:pt x="232" y="137"/>
                </a:lnTo>
                <a:lnTo>
                  <a:pt x="386" y="146"/>
                </a:lnTo>
                <a:lnTo>
                  <a:pt x="455" y="214"/>
                </a:lnTo>
                <a:lnTo>
                  <a:pt x="498" y="257"/>
                </a:lnTo>
                <a:lnTo>
                  <a:pt x="0" y="257"/>
                </a:lnTo>
                <a:lnTo>
                  <a:pt x="137" y="0"/>
                </a:lnTo>
                <a:close/>
              </a:path>
            </a:pathLst>
          </a:custGeom>
          <a:solidFill>
            <a:schemeClr val="accent1"/>
          </a:solidFill>
          <a:ln w="9525">
            <a:solidFill>
              <a:schemeClr val="tx1"/>
            </a:solidFill>
            <a:round/>
            <a:headEnd/>
            <a:tailEnd/>
          </a:ln>
        </p:spPr>
        <p:txBody>
          <a:bodyPr/>
          <a:lstStyle/>
          <a:p>
            <a:pPr>
              <a:lnSpc>
                <a:spcPct val="90000"/>
              </a:lnSpc>
              <a:spcBef>
                <a:spcPct val="20000"/>
              </a:spcBef>
            </a:pPr>
            <a:endParaRPr lang="it-IT" sz="3200" i="0" smtClean="0">
              <a:solidFill>
                <a:srgbClr val="FFFF00"/>
              </a:solidFill>
              <a:latin typeface="Verdana" pitchFamily="34" charset="0"/>
            </a:endParaRPr>
          </a:p>
        </p:txBody>
      </p:sp>
      <p:sp>
        <p:nvSpPr>
          <p:cNvPr id="80" name="Freeform 391"/>
          <p:cNvSpPr>
            <a:spLocks/>
          </p:cNvSpPr>
          <p:nvPr/>
        </p:nvSpPr>
        <p:spPr bwMode="auto">
          <a:xfrm>
            <a:off x="1219200" y="5940425"/>
            <a:ext cx="595313" cy="192088"/>
          </a:xfrm>
          <a:custGeom>
            <a:avLst/>
            <a:gdLst>
              <a:gd name="T0" fmla="*/ 2147483647 w 490"/>
              <a:gd name="T1" fmla="*/ 2147483647 h 189"/>
              <a:gd name="T2" fmla="*/ 0 w 490"/>
              <a:gd name="T3" fmla="*/ 2147483647 h 189"/>
              <a:gd name="T4" fmla="*/ 2147483647 w 490"/>
              <a:gd name="T5" fmla="*/ 2147483647 h 189"/>
              <a:gd name="T6" fmla="*/ 2147483647 w 490"/>
              <a:gd name="T7" fmla="*/ 2147483647 h 189"/>
              <a:gd name="T8" fmla="*/ 2147483647 w 490"/>
              <a:gd name="T9" fmla="*/ 2147483647 h 189"/>
              <a:gd name="T10" fmla="*/ 2147483647 w 490"/>
              <a:gd name="T11" fmla="*/ 2147483647 h 189"/>
              <a:gd name="T12" fmla="*/ 2147483647 w 490"/>
              <a:gd name="T13" fmla="*/ 0 h 189"/>
              <a:gd name="T14" fmla="*/ 2147483647 w 490"/>
              <a:gd name="T15" fmla="*/ 2147483647 h 189"/>
              <a:gd name="T16" fmla="*/ 2147483647 w 490"/>
              <a:gd name="T17" fmla="*/ 2147483647 h 189"/>
              <a:gd name="T18" fmla="*/ 2147483647 w 490"/>
              <a:gd name="T19" fmla="*/ 2147483647 h 1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90"/>
              <a:gd name="T31" fmla="*/ 0 h 189"/>
              <a:gd name="T32" fmla="*/ 490 w 490"/>
              <a:gd name="T33" fmla="*/ 189 h 1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90" h="189">
                <a:moveTo>
                  <a:pt x="35" y="34"/>
                </a:moveTo>
                <a:lnTo>
                  <a:pt x="0" y="103"/>
                </a:lnTo>
                <a:lnTo>
                  <a:pt x="103" y="120"/>
                </a:lnTo>
                <a:lnTo>
                  <a:pt x="164" y="189"/>
                </a:lnTo>
                <a:lnTo>
                  <a:pt x="387" y="163"/>
                </a:lnTo>
                <a:lnTo>
                  <a:pt x="490" y="51"/>
                </a:lnTo>
                <a:lnTo>
                  <a:pt x="353" y="0"/>
                </a:lnTo>
                <a:lnTo>
                  <a:pt x="215" y="34"/>
                </a:lnTo>
                <a:lnTo>
                  <a:pt x="129" y="8"/>
                </a:lnTo>
                <a:lnTo>
                  <a:pt x="35" y="34"/>
                </a:lnTo>
                <a:close/>
              </a:path>
            </a:pathLst>
          </a:custGeom>
          <a:solidFill>
            <a:srgbClr val="FFFF00"/>
          </a:solidFill>
          <a:ln w="9525">
            <a:solidFill>
              <a:schemeClr val="tx1"/>
            </a:solidFill>
            <a:round/>
            <a:headEnd/>
            <a:tailEnd/>
          </a:ln>
        </p:spPr>
        <p:txBody>
          <a:bodyPr/>
          <a:lstStyle/>
          <a:p>
            <a:pPr>
              <a:lnSpc>
                <a:spcPct val="90000"/>
              </a:lnSpc>
              <a:spcBef>
                <a:spcPct val="20000"/>
              </a:spcBef>
            </a:pPr>
            <a:endParaRPr lang="it-IT" sz="3200" i="0" smtClean="0">
              <a:solidFill>
                <a:srgbClr val="FFFF00"/>
              </a:solidFill>
              <a:latin typeface="Verdana" pitchFamily="34" charset="0"/>
            </a:endParaRPr>
          </a:p>
        </p:txBody>
      </p:sp>
      <p:sp>
        <p:nvSpPr>
          <p:cNvPr id="81" name="Freeform 392"/>
          <p:cNvSpPr>
            <a:spLocks/>
          </p:cNvSpPr>
          <p:nvPr/>
        </p:nvSpPr>
        <p:spPr bwMode="auto">
          <a:xfrm>
            <a:off x="1265238" y="6229350"/>
            <a:ext cx="306387" cy="190500"/>
          </a:xfrm>
          <a:custGeom>
            <a:avLst/>
            <a:gdLst>
              <a:gd name="T0" fmla="*/ 89239 w 206"/>
              <a:gd name="T1" fmla="*/ 0 h 180"/>
              <a:gd name="T2" fmla="*/ 0 w 206"/>
              <a:gd name="T3" fmla="*/ 55033 h 180"/>
              <a:gd name="T4" fmla="*/ 89239 w 206"/>
              <a:gd name="T5" fmla="*/ 91017 h 180"/>
              <a:gd name="T6" fmla="*/ 217148 w 206"/>
              <a:gd name="T7" fmla="*/ 190500 h 180"/>
              <a:gd name="T8" fmla="*/ 242432 w 206"/>
              <a:gd name="T9" fmla="*/ 118533 h 180"/>
              <a:gd name="T10" fmla="*/ 306387 w 206"/>
              <a:gd name="T11" fmla="*/ 55033 h 180"/>
              <a:gd name="T12" fmla="*/ 217148 w 206"/>
              <a:gd name="T13" fmla="*/ 9525 h 180"/>
              <a:gd name="T14" fmla="*/ 89239 w 206"/>
              <a:gd name="T15" fmla="*/ 0 h 18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6" h="180">
                <a:moveTo>
                  <a:pt x="60" y="0"/>
                </a:moveTo>
                <a:lnTo>
                  <a:pt x="0" y="52"/>
                </a:lnTo>
                <a:lnTo>
                  <a:pt x="60" y="86"/>
                </a:lnTo>
                <a:lnTo>
                  <a:pt x="146" y="180"/>
                </a:lnTo>
                <a:lnTo>
                  <a:pt x="163" y="112"/>
                </a:lnTo>
                <a:lnTo>
                  <a:pt x="206" y="52"/>
                </a:lnTo>
                <a:lnTo>
                  <a:pt x="146" y="9"/>
                </a:lnTo>
                <a:lnTo>
                  <a:pt x="60" y="0"/>
                </a:lnTo>
                <a:close/>
              </a:path>
            </a:pathLst>
          </a:custGeom>
          <a:solidFill>
            <a:schemeClr val="bg1">
              <a:lumMod val="65000"/>
            </a:schemeClr>
          </a:solidFill>
          <a:ln w="9525">
            <a:solidFill>
              <a:schemeClr val="tx1"/>
            </a:solidFill>
            <a:round/>
            <a:headEnd/>
            <a:tailEnd/>
          </a:ln>
          <a:effectLst/>
          <a:extLst/>
        </p:spPr>
        <p:txBody>
          <a:bodyPr/>
          <a:lstStyle/>
          <a:p>
            <a:pPr fontAlgn="auto">
              <a:lnSpc>
                <a:spcPct val="90000"/>
              </a:lnSpc>
              <a:spcBef>
                <a:spcPts val="0"/>
              </a:spcBef>
              <a:spcAft>
                <a:spcPts val="0"/>
              </a:spcAft>
              <a:defRPr/>
            </a:pPr>
            <a:endParaRPr lang="it-IT" sz="1600" dirty="0">
              <a:solidFill>
                <a:srgbClr val="FFFFFF"/>
              </a:solidFill>
              <a:latin typeface="Arial" pitchFamily="34" charset="0"/>
              <a:ea typeface="ＭＳ Ｐゴシック" pitchFamily="34" charset="-128"/>
            </a:endParaRPr>
          </a:p>
        </p:txBody>
      </p:sp>
      <p:sp>
        <p:nvSpPr>
          <p:cNvPr id="82" name="Figura a mano libera 81"/>
          <p:cNvSpPr/>
          <p:nvPr/>
        </p:nvSpPr>
        <p:spPr>
          <a:xfrm>
            <a:off x="708025" y="6061075"/>
            <a:ext cx="368300" cy="171450"/>
          </a:xfrm>
          <a:custGeom>
            <a:avLst/>
            <a:gdLst>
              <a:gd name="connsiteX0" fmla="*/ 231925 w 366926"/>
              <a:gd name="connsiteY0" fmla="*/ 1679 h 172298"/>
              <a:gd name="connsiteX1" fmla="*/ 231925 w 366926"/>
              <a:gd name="connsiteY1" fmla="*/ 1679 h 172298"/>
              <a:gd name="connsiteX2" fmla="*/ 311825 w 366926"/>
              <a:gd name="connsiteY2" fmla="*/ 10556 h 172298"/>
              <a:gd name="connsiteX3" fmla="*/ 356213 w 366926"/>
              <a:gd name="connsiteY3" fmla="*/ 54945 h 172298"/>
              <a:gd name="connsiteX4" fmla="*/ 365091 w 366926"/>
              <a:gd name="connsiteY4" fmla="*/ 81578 h 172298"/>
              <a:gd name="connsiteX5" fmla="*/ 347335 w 366926"/>
              <a:gd name="connsiteY5" fmla="*/ 99333 h 172298"/>
              <a:gd name="connsiteX6" fmla="*/ 320702 w 366926"/>
              <a:gd name="connsiteY6" fmla="*/ 117088 h 172298"/>
              <a:gd name="connsiteX7" fmla="*/ 302947 w 366926"/>
              <a:gd name="connsiteY7" fmla="*/ 134844 h 172298"/>
              <a:gd name="connsiteX8" fmla="*/ 258559 w 366926"/>
              <a:gd name="connsiteY8" fmla="*/ 143721 h 172298"/>
              <a:gd name="connsiteX9" fmla="*/ 187537 w 366926"/>
              <a:gd name="connsiteY9" fmla="*/ 152599 h 172298"/>
              <a:gd name="connsiteX10" fmla="*/ 134271 w 366926"/>
              <a:gd name="connsiteY10" fmla="*/ 134844 h 172298"/>
              <a:gd name="connsiteX11" fmla="*/ 116516 w 366926"/>
              <a:gd name="connsiteY11" fmla="*/ 108211 h 172298"/>
              <a:gd name="connsiteX12" fmla="*/ 89883 w 366926"/>
              <a:gd name="connsiteY12" fmla="*/ 99333 h 172298"/>
              <a:gd name="connsiteX13" fmla="*/ 63250 w 366926"/>
              <a:gd name="connsiteY13" fmla="*/ 81578 h 172298"/>
              <a:gd name="connsiteX14" fmla="*/ 18861 w 366926"/>
              <a:gd name="connsiteY14" fmla="*/ 46067 h 172298"/>
              <a:gd name="connsiteX15" fmla="*/ 187537 w 366926"/>
              <a:gd name="connsiteY15" fmla="*/ 37189 h 172298"/>
              <a:gd name="connsiteX16" fmla="*/ 196415 w 366926"/>
              <a:gd name="connsiteY16" fmla="*/ 10556 h 172298"/>
              <a:gd name="connsiteX17" fmla="*/ 231925 w 366926"/>
              <a:gd name="connsiteY17" fmla="*/ 1679 h 172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66926" h="172298">
                <a:moveTo>
                  <a:pt x="231925" y="1679"/>
                </a:moveTo>
                <a:lnTo>
                  <a:pt x="231925" y="1679"/>
                </a:lnTo>
                <a:cubicBezTo>
                  <a:pt x="258558" y="4638"/>
                  <a:pt x="287194" y="0"/>
                  <a:pt x="311825" y="10556"/>
                </a:cubicBezTo>
                <a:cubicBezTo>
                  <a:pt x="331058" y="18799"/>
                  <a:pt x="356213" y="54945"/>
                  <a:pt x="356213" y="54945"/>
                </a:cubicBezTo>
                <a:cubicBezTo>
                  <a:pt x="359172" y="63823"/>
                  <a:pt x="366926" y="72402"/>
                  <a:pt x="365091" y="81578"/>
                </a:cubicBezTo>
                <a:cubicBezTo>
                  <a:pt x="363449" y="89785"/>
                  <a:pt x="353871" y="94104"/>
                  <a:pt x="347335" y="99333"/>
                </a:cubicBezTo>
                <a:cubicBezTo>
                  <a:pt x="339003" y="105998"/>
                  <a:pt x="329033" y="110423"/>
                  <a:pt x="320702" y="117088"/>
                </a:cubicBezTo>
                <a:cubicBezTo>
                  <a:pt x="314166" y="122317"/>
                  <a:pt x="310640" y="131547"/>
                  <a:pt x="302947" y="134844"/>
                </a:cubicBezTo>
                <a:cubicBezTo>
                  <a:pt x="289078" y="140788"/>
                  <a:pt x="273355" y="140762"/>
                  <a:pt x="258559" y="143721"/>
                </a:cubicBezTo>
                <a:cubicBezTo>
                  <a:pt x="229982" y="172298"/>
                  <a:pt x="244958" y="166954"/>
                  <a:pt x="187537" y="152599"/>
                </a:cubicBezTo>
                <a:cubicBezTo>
                  <a:pt x="169380" y="148060"/>
                  <a:pt x="134271" y="134844"/>
                  <a:pt x="134271" y="134844"/>
                </a:cubicBezTo>
                <a:cubicBezTo>
                  <a:pt x="128353" y="125966"/>
                  <a:pt x="124847" y="114876"/>
                  <a:pt x="116516" y="108211"/>
                </a:cubicBezTo>
                <a:cubicBezTo>
                  <a:pt x="109209" y="102365"/>
                  <a:pt x="98253" y="103518"/>
                  <a:pt x="89883" y="99333"/>
                </a:cubicBezTo>
                <a:cubicBezTo>
                  <a:pt x="80340" y="94561"/>
                  <a:pt x="71582" y="88243"/>
                  <a:pt x="63250" y="81578"/>
                </a:cubicBezTo>
                <a:cubicBezTo>
                  <a:pt x="0" y="30978"/>
                  <a:pt x="100833" y="100714"/>
                  <a:pt x="18861" y="46067"/>
                </a:cubicBezTo>
                <a:cubicBezTo>
                  <a:pt x="75086" y="43108"/>
                  <a:pt x="132327" y="48231"/>
                  <a:pt x="187537" y="37189"/>
                </a:cubicBezTo>
                <a:cubicBezTo>
                  <a:pt x="196713" y="35354"/>
                  <a:pt x="188929" y="16171"/>
                  <a:pt x="196415" y="10556"/>
                </a:cubicBezTo>
                <a:cubicBezTo>
                  <a:pt x="203517" y="5229"/>
                  <a:pt x="226007" y="3158"/>
                  <a:pt x="231925" y="1679"/>
                </a:cubicBezTo>
                <a:close/>
              </a:path>
            </a:pathLst>
          </a:custGeom>
          <a:solidFill>
            <a:schemeClr val="accent5">
              <a:lumMod val="60000"/>
              <a:lumOff val="40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90000"/>
              </a:lnSpc>
              <a:spcBef>
                <a:spcPct val="20000"/>
              </a:spcBef>
              <a:defRPr/>
            </a:pPr>
            <a:endParaRPr lang="it-IT" sz="3200" i="0" dirty="0">
              <a:solidFill>
                <a:srgbClr val="FFFFFF"/>
              </a:solidFill>
            </a:endParaRPr>
          </a:p>
        </p:txBody>
      </p:sp>
      <p:cxnSp>
        <p:nvCxnSpPr>
          <p:cNvPr id="83" name="Connettore 1 82"/>
          <p:cNvCxnSpPr/>
          <p:nvPr/>
        </p:nvCxnSpPr>
        <p:spPr>
          <a:xfrm flipH="1" flipV="1">
            <a:off x="4140200" y="5732463"/>
            <a:ext cx="0" cy="147637"/>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84" name="Connettore 1 83"/>
          <p:cNvCxnSpPr/>
          <p:nvPr/>
        </p:nvCxnSpPr>
        <p:spPr>
          <a:xfrm flipH="1" flipV="1">
            <a:off x="1547813" y="5732463"/>
            <a:ext cx="0" cy="18415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85" name="Connettore 1 84"/>
          <p:cNvCxnSpPr/>
          <p:nvPr/>
        </p:nvCxnSpPr>
        <p:spPr>
          <a:xfrm>
            <a:off x="1547813" y="5732463"/>
            <a:ext cx="2592387"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86" name="Connettore 1 85"/>
          <p:cNvCxnSpPr/>
          <p:nvPr/>
        </p:nvCxnSpPr>
        <p:spPr>
          <a:xfrm flipH="1" flipV="1">
            <a:off x="2843213" y="5589588"/>
            <a:ext cx="1587" cy="142875"/>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pic>
        <p:nvPicPr>
          <p:cNvPr id="87" name="Immagine 138" descr="ciminiera.jpg"/>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268538" y="4576763"/>
            <a:ext cx="3683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 name="Immagine 139" descr="traffico.jpg"/>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2587625" y="5916613"/>
            <a:ext cx="576263"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 name="Immagine 140" descr="industria.jpg"/>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155825" y="5988050"/>
            <a:ext cx="3810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0" name="Connettore 2 89"/>
          <p:cNvCxnSpPr/>
          <p:nvPr/>
        </p:nvCxnSpPr>
        <p:spPr>
          <a:xfrm>
            <a:off x="7164388" y="6092825"/>
            <a:ext cx="1800225" cy="0"/>
          </a:xfrm>
          <a:prstGeom prst="straightConnector1">
            <a:avLst/>
          </a:prstGeom>
          <a:ln w="3810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91" name="Connettore 2 90"/>
          <p:cNvCxnSpPr/>
          <p:nvPr/>
        </p:nvCxnSpPr>
        <p:spPr>
          <a:xfrm flipH="1" flipV="1">
            <a:off x="7235825" y="4868863"/>
            <a:ext cx="9525" cy="1368425"/>
          </a:xfrm>
          <a:prstGeom prst="straightConnector1">
            <a:avLst/>
          </a:prstGeom>
          <a:ln w="38100">
            <a:solidFill>
              <a:srgbClr val="FFC000"/>
            </a:solidFill>
            <a:tailEnd type="arrow"/>
          </a:ln>
        </p:spPr>
        <p:style>
          <a:lnRef idx="1">
            <a:schemeClr val="accent1"/>
          </a:lnRef>
          <a:fillRef idx="0">
            <a:schemeClr val="accent1"/>
          </a:fillRef>
          <a:effectRef idx="0">
            <a:schemeClr val="accent1"/>
          </a:effectRef>
          <a:fontRef idx="minor">
            <a:schemeClr val="tx1"/>
          </a:fontRef>
        </p:style>
      </p:cxnSp>
      <p:pic>
        <p:nvPicPr>
          <p:cNvPr id="92" name="Picture 85"/>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914900" y="5853113"/>
            <a:ext cx="80962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 name="Text Box 4"/>
          <p:cNvSpPr txBox="1">
            <a:spLocks noChangeArrowheads="1"/>
          </p:cNvSpPr>
          <p:nvPr/>
        </p:nvSpPr>
        <p:spPr bwMode="auto">
          <a:xfrm>
            <a:off x="4427538" y="6453188"/>
            <a:ext cx="1800225"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spcBef>
                <a:spcPct val="20000"/>
              </a:spcBef>
            </a:pPr>
            <a:r>
              <a:rPr lang="it-IT" sz="1400" i="0" smtClean="0">
                <a:solidFill>
                  <a:srgbClr val="FFFFFF"/>
                </a:solidFill>
                <a:latin typeface="Arial Narrow" pitchFamily="34" charset="0"/>
              </a:rPr>
              <a:t>Environmental monitoring</a:t>
            </a:r>
          </a:p>
        </p:txBody>
      </p:sp>
      <p:cxnSp>
        <p:nvCxnSpPr>
          <p:cNvPr id="94" name="Connettore 1 93"/>
          <p:cNvCxnSpPr/>
          <p:nvPr/>
        </p:nvCxnSpPr>
        <p:spPr>
          <a:xfrm flipV="1">
            <a:off x="5219700" y="5589588"/>
            <a:ext cx="0" cy="250825"/>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9" name="Connettore 2 118"/>
          <p:cNvCxnSpPr/>
          <p:nvPr/>
        </p:nvCxnSpPr>
        <p:spPr>
          <a:xfrm flipH="1">
            <a:off x="7092950" y="1557338"/>
            <a:ext cx="574675" cy="719137"/>
          </a:xfrm>
          <a:prstGeom prst="straightConnector1">
            <a:avLst/>
          </a:prstGeom>
          <a:ln w="38100">
            <a:solidFill>
              <a:srgbClr val="FFC000"/>
            </a:solidFill>
            <a:tailEnd type="arrow"/>
          </a:ln>
        </p:spPr>
        <p:style>
          <a:lnRef idx="1">
            <a:schemeClr val="accent1"/>
          </a:lnRef>
          <a:fillRef idx="0">
            <a:schemeClr val="accent1"/>
          </a:fillRef>
          <a:effectRef idx="0">
            <a:schemeClr val="accent1"/>
          </a:effectRef>
          <a:fontRef idx="minor">
            <a:schemeClr val="tx1"/>
          </a:fontRef>
        </p:style>
      </p:cxnSp>
      <p:sp>
        <p:nvSpPr>
          <p:cNvPr id="122" name="Text Box 4"/>
          <p:cNvSpPr txBox="1">
            <a:spLocks noChangeArrowheads="1"/>
          </p:cNvSpPr>
          <p:nvPr/>
        </p:nvSpPr>
        <p:spPr bwMode="auto">
          <a:xfrm>
            <a:off x="7380288" y="1196975"/>
            <a:ext cx="1368425"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3200" b="1">
                <a:solidFill>
                  <a:srgbClr val="FFFF00"/>
                </a:solidFill>
                <a:latin typeface="Verdana" pitchFamily="34" charset="0"/>
              </a:defRPr>
            </a:lvl1pPr>
            <a:lvl2pPr marL="742950" indent="-285750" eaLnBrk="0" hangingPunct="0">
              <a:defRPr sz="3200" b="1">
                <a:solidFill>
                  <a:srgbClr val="FFFF00"/>
                </a:solidFill>
                <a:latin typeface="Verdana" pitchFamily="34" charset="0"/>
              </a:defRPr>
            </a:lvl2pPr>
            <a:lvl3pPr marL="1143000" indent="-228600" eaLnBrk="0" hangingPunct="0">
              <a:defRPr sz="3200" b="1">
                <a:solidFill>
                  <a:srgbClr val="FFFF00"/>
                </a:solidFill>
                <a:latin typeface="Verdana" pitchFamily="34" charset="0"/>
              </a:defRPr>
            </a:lvl3pPr>
            <a:lvl4pPr marL="1600200" indent="-228600" eaLnBrk="0" hangingPunct="0">
              <a:defRPr sz="3200" b="1">
                <a:solidFill>
                  <a:srgbClr val="FFFF00"/>
                </a:solidFill>
                <a:latin typeface="Verdana" pitchFamily="34" charset="0"/>
              </a:defRPr>
            </a:lvl4pPr>
            <a:lvl5pPr marL="2057400" indent="-228600" eaLnBrk="0" hangingPunct="0">
              <a:defRPr sz="3200" b="1">
                <a:solidFill>
                  <a:srgbClr val="FFFF00"/>
                </a:solidFill>
                <a:latin typeface="Verdana" pitchFamily="34" charset="0"/>
              </a:defRPr>
            </a:lvl5pPr>
            <a:lvl6pPr marL="2514600" indent="-228600" eaLnBrk="0" fontAlgn="base" hangingPunct="0">
              <a:lnSpc>
                <a:spcPct val="90000"/>
              </a:lnSpc>
              <a:spcBef>
                <a:spcPct val="20000"/>
              </a:spcBef>
              <a:spcAft>
                <a:spcPct val="0"/>
              </a:spcAft>
              <a:defRPr sz="3200" b="1">
                <a:solidFill>
                  <a:srgbClr val="FFFF00"/>
                </a:solidFill>
                <a:latin typeface="Verdana" pitchFamily="34" charset="0"/>
              </a:defRPr>
            </a:lvl6pPr>
            <a:lvl7pPr marL="2971800" indent="-228600" eaLnBrk="0" fontAlgn="base" hangingPunct="0">
              <a:lnSpc>
                <a:spcPct val="90000"/>
              </a:lnSpc>
              <a:spcBef>
                <a:spcPct val="20000"/>
              </a:spcBef>
              <a:spcAft>
                <a:spcPct val="0"/>
              </a:spcAft>
              <a:defRPr sz="3200" b="1">
                <a:solidFill>
                  <a:srgbClr val="FFFF00"/>
                </a:solidFill>
                <a:latin typeface="Verdana" pitchFamily="34" charset="0"/>
              </a:defRPr>
            </a:lvl7pPr>
            <a:lvl8pPr marL="3429000" indent="-228600" eaLnBrk="0" fontAlgn="base" hangingPunct="0">
              <a:lnSpc>
                <a:spcPct val="90000"/>
              </a:lnSpc>
              <a:spcBef>
                <a:spcPct val="20000"/>
              </a:spcBef>
              <a:spcAft>
                <a:spcPct val="0"/>
              </a:spcAft>
              <a:defRPr sz="3200" b="1">
                <a:solidFill>
                  <a:srgbClr val="FFFF00"/>
                </a:solidFill>
                <a:latin typeface="Verdana" pitchFamily="34" charset="0"/>
              </a:defRPr>
            </a:lvl8pPr>
            <a:lvl9pPr marL="3886200" indent="-228600" eaLnBrk="0" fontAlgn="base" hangingPunct="0">
              <a:lnSpc>
                <a:spcPct val="90000"/>
              </a:lnSpc>
              <a:spcBef>
                <a:spcPct val="20000"/>
              </a:spcBef>
              <a:spcAft>
                <a:spcPct val="0"/>
              </a:spcAft>
              <a:defRPr sz="3200" b="1">
                <a:solidFill>
                  <a:srgbClr val="FFFF00"/>
                </a:solidFill>
                <a:latin typeface="Verdana" pitchFamily="34" charset="0"/>
              </a:defRPr>
            </a:lvl9pPr>
          </a:lstStyle>
          <a:p>
            <a:pPr algn="ctr" eaLnBrk="1" hangingPunct="1">
              <a:lnSpc>
                <a:spcPct val="90000"/>
              </a:lnSpc>
              <a:spcBef>
                <a:spcPct val="20000"/>
              </a:spcBef>
            </a:pPr>
            <a:r>
              <a:rPr lang="it-IT" sz="1400" i="0" smtClean="0">
                <a:solidFill>
                  <a:srgbClr val="FFFFFF"/>
                </a:solidFill>
                <a:latin typeface="Arial Narrow" pitchFamily="34" charset="0"/>
              </a:rPr>
              <a:t>Occupational history</a:t>
            </a:r>
          </a:p>
        </p:txBody>
      </p:sp>
    </p:spTree>
    <p:extLst>
      <p:ext uri="{BB962C8B-B14F-4D97-AF65-F5344CB8AC3E}">
        <p14:creationId xmlns:p14="http://schemas.microsoft.com/office/powerpoint/2010/main" val="3538941106"/>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5"/>
          <p:cNvPicPr>
            <a:picLocks noChangeAspect="1" noChangeArrowheads="1"/>
          </p:cNvPicPr>
          <p:nvPr/>
        </p:nvPicPr>
        <p:blipFill>
          <a:blip r:embed="rId2" cstate="print"/>
          <a:srcRect/>
          <a:stretch>
            <a:fillRect/>
          </a:stretch>
        </p:blipFill>
        <p:spPr bwMode="auto">
          <a:xfrm>
            <a:off x="0" y="1789113"/>
            <a:ext cx="9144000" cy="4879975"/>
          </a:xfrm>
          <a:prstGeom prst="rect">
            <a:avLst/>
          </a:prstGeom>
          <a:noFill/>
          <a:ln w="9525" algn="ctr">
            <a:noFill/>
            <a:miter lim="800000"/>
            <a:headEnd/>
            <a:tailEnd/>
          </a:ln>
        </p:spPr>
      </p:pic>
      <p:sp>
        <p:nvSpPr>
          <p:cNvPr id="22531" name="Rectangle 7"/>
          <p:cNvSpPr>
            <a:spLocks noChangeArrowheads="1"/>
          </p:cNvSpPr>
          <p:nvPr/>
        </p:nvSpPr>
        <p:spPr bwMode="auto">
          <a:xfrm>
            <a:off x="1116013" y="188913"/>
            <a:ext cx="7772400" cy="620712"/>
          </a:xfrm>
          <a:prstGeom prst="rect">
            <a:avLst/>
          </a:prstGeom>
          <a:noFill/>
          <a:ln w="9525">
            <a:noFill/>
            <a:miter lim="800000"/>
            <a:headEnd/>
            <a:tailEnd/>
          </a:ln>
        </p:spPr>
        <p:txBody>
          <a:bodyPr lIns="92075" tIns="46038" rIns="92075" bIns="46038" anchor="ctr"/>
          <a:lstStyle/>
          <a:p>
            <a:pPr algn="ctr" eaLnBrk="0" hangingPunct="0"/>
            <a:r>
              <a:rPr lang="it-IT" sz="2800" i="0" smtClean="0">
                <a:solidFill>
                  <a:srgbClr val="EEECE1"/>
                </a:solidFill>
                <a:latin typeface="Verdana" pitchFamily="34" charset="0"/>
                <a:cs typeface="Arial" charset="0"/>
              </a:rPr>
              <a:t>www.ERASlazio.it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p:cNvPicPr>
            <a:picLocks noChangeAspect="1" noChangeArrowheads="1"/>
          </p:cNvPicPr>
          <p:nvPr/>
        </p:nvPicPr>
        <p:blipFill>
          <a:blip r:embed="rId2" cstate="print"/>
          <a:srcRect/>
          <a:stretch>
            <a:fillRect/>
          </a:stretch>
        </p:blipFill>
        <p:spPr bwMode="auto">
          <a:xfrm>
            <a:off x="0" y="1125538"/>
            <a:ext cx="9144000" cy="5484812"/>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5"/>
          <p:cNvPicPr>
            <a:picLocks noChangeAspect="1" noChangeArrowheads="1"/>
          </p:cNvPicPr>
          <p:nvPr/>
        </p:nvPicPr>
        <p:blipFill>
          <a:blip r:embed="rId2" cstate="print"/>
          <a:srcRect/>
          <a:stretch>
            <a:fillRect/>
          </a:stretch>
        </p:blipFill>
        <p:spPr bwMode="auto">
          <a:xfrm>
            <a:off x="468313" y="0"/>
            <a:ext cx="8208962" cy="6824663"/>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cstate="print"/>
          <a:srcRect/>
          <a:stretch>
            <a:fillRect/>
          </a:stretch>
        </p:blipFill>
        <p:spPr bwMode="auto">
          <a:xfrm>
            <a:off x="34925" y="46038"/>
            <a:ext cx="9109075" cy="6743700"/>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cstate="print"/>
          <a:srcRect/>
          <a:stretch>
            <a:fillRect/>
          </a:stretch>
        </p:blipFill>
        <p:spPr bwMode="auto">
          <a:xfrm>
            <a:off x="1331913" y="0"/>
            <a:ext cx="6816725" cy="6816725"/>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cstate="print"/>
          <a:srcRect/>
          <a:stretch>
            <a:fillRect/>
          </a:stretch>
        </p:blipFill>
        <p:spPr bwMode="auto">
          <a:xfrm>
            <a:off x="0" y="881063"/>
            <a:ext cx="9144000" cy="5002212"/>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olo 5"/>
          <p:cNvSpPr>
            <a:spLocks/>
          </p:cNvSpPr>
          <p:nvPr/>
        </p:nvSpPr>
        <p:spPr bwMode="auto">
          <a:xfrm>
            <a:off x="26988" y="-28575"/>
            <a:ext cx="9117012" cy="936625"/>
          </a:xfrm>
          <a:prstGeom prst="rect">
            <a:avLst/>
          </a:prstGeom>
          <a:noFill/>
          <a:ln w="9525">
            <a:noFill/>
            <a:miter lim="800000"/>
            <a:headEnd/>
            <a:tailEnd/>
          </a:ln>
        </p:spPr>
        <p:txBody>
          <a:bodyPr lIns="92075" tIns="46038" rIns="92075" bIns="46038" anchor="ctr"/>
          <a:lstStyle/>
          <a:p>
            <a:pPr algn="ctr"/>
            <a:r>
              <a:rPr lang="it-IT" sz="4000" dirty="0" err="1" smtClean="0">
                <a:solidFill>
                  <a:srgbClr val="FFCC66"/>
                </a:solidFill>
                <a:latin typeface="Arial Narrow" pitchFamily="34" charset="0"/>
              </a:rPr>
              <a:t>waste</a:t>
            </a:r>
            <a:r>
              <a:rPr lang="it-IT" sz="4000" dirty="0" smtClean="0">
                <a:solidFill>
                  <a:srgbClr val="FFCC66"/>
                </a:solidFill>
                <a:latin typeface="Arial Narrow" pitchFamily="34" charset="0"/>
              </a:rPr>
              <a:t> </a:t>
            </a:r>
            <a:r>
              <a:rPr lang="it-IT" sz="4000" dirty="0" err="1" smtClean="0">
                <a:solidFill>
                  <a:srgbClr val="FFCC66"/>
                </a:solidFill>
                <a:latin typeface="Arial Narrow" pitchFamily="34" charset="0"/>
              </a:rPr>
              <a:t>plants</a:t>
            </a:r>
            <a:r>
              <a:rPr lang="it-IT" sz="4000" dirty="0" smtClean="0">
                <a:solidFill>
                  <a:srgbClr val="FFCC66"/>
                </a:solidFill>
                <a:latin typeface="Arial Narrow" pitchFamily="34" charset="0"/>
              </a:rPr>
              <a:t>: </a:t>
            </a:r>
            <a:r>
              <a:rPr lang="it-IT" sz="4000" dirty="0" err="1" smtClean="0">
                <a:solidFill>
                  <a:srgbClr val="FFCC66"/>
                </a:solidFill>
                <a:latin typeface="Arial Narrow" pitchFamily="34" charset="0"/>
              </a:rPr>
              <a:t>exposure</a:t>
            </a:r>
            <a:r>
              <a:rPr lang="it-IT" sz="4000" dirty="0" smtClean="0">
                <a:solidFill>
                  <a:srgbClr val="FFCC66"/>
                </a:solidFill>
                <a:latin typeface="Arial Narrow" pitchFamily="34" charset="0"/>
              </a:rPr>
              <a:t> </a:t>
            </a:r>
            <a:r>
              <a:rPr lang="it-IT" sz="4000" dirty="0" err="1" smtClean="0">
                <a:solidFill>
                  <a:srgbClr val="FFCC66"/>
                </a:solidFill>
                <a:latin typeface="Arial Narrow" pitchFamily="34" charset="0"/>
              </a:rPr>
              <a:t>assessment</a:t>
            </a:r>
            <a:endParaRPr lang="it-IT" sz="4000" dirty="0">
              <a:solidFill>
                <a:srgbClr val="FFCC66"/>
              </a:solidFill>
              <a:latin typeface="Arial Narrow" pitchFamily="34" charset="0"/>
            </a:endParaRPr>
          </a:p>
        </p:txBody>
      </p:sp>
      <p:sp>
        <p:nvSpPr>
          <p:cNvPr id="16387" name="CasellaDiTesto 2"/>
          <p:cNvSpPr txBox="1">
            <a:spLocks noChangeArrowheads="1"/>
          </p:cNvSpPr>
          <p:nvPr/>
        </p:nvSpPr>
        <p:spPr bwMode="auto">
          <a:xfrm>
            <a:off x="0" y="1052736"/>
            <a:ext cx="4679951" cy="400110"/>
          </a:xfrm>
          <a:prstGeom prst="rect">
            <a:avLst/>
          </a:prstGeom>
          <a:noFill/>
          <a:ln w="9525">
            <a:noFill/>
            <a:miter lim="800000"/>
            <a:headEnd/>
            <a:tailEnd/>
          </a:ln>
        </p:spPr>
        <p:txBody>
          <a:bodyPr>
            <a:spAutoFit/>
          </a:bodyPr>
          <a:lstStyle/>
          <a:p>
            <a:r>
              <a:rPr lang="en-US" sz="2000" dirty="0" smtClean="0">
                <a:solidFill>
                  <a:schemeClr val="bg1"/>
                </a:solidFill>
                <a:latin typeface="Arial Narrow" pitchFamily="34" charset="0"/>
              </a:rPr>
              <a:t>distance from the plant</a:t>
            </a:r>
            <a:endParaRPr lang="it-IT" sz="2000" dirty="0">
              <a:solidFill>
                <a:schemeClr val="bg1"/>
              </a:solidFill>
              <a:latin typeface="Arial Narrow" pitchFamily="34" charset="0"/>
            </a:endParaRPr>
          </a:p>
        </p:txBody>
      </p:sp>
      <p:sp>
        <p:nvSpPr>
          <p:cNvPr id="15364" name="CasellaDiTesto 3"/>
          <p:cNvSpPr txBox="1">
            <a:spLocks noChangeArrowheads="1"/>
          </p:cNvSpPr>
          <p:nvPr/>
        </p:nvSpPr>
        <p:spPr bwMode="auto">
          <a:xfrm>
            <a:off x="4572000" y="981075"/>
            <a:ext cx="5256213" cy="400050"/>
          </a:xfrm>
          <a:prstGeom prst="rect">
            <a:avLst/>
          </a:prstGeom>
          <a:noFill/>
          <a:ln w="9525">
            <a:noFill/>
            <a:miter lim="800000"/>
            <a:headEnd/>
            <a:tailEnd/>
          </a:ln>
        </p:spPr>
        <p:txBody>
          <a:bodyPr>
            <a:spAutoFit/>
          </a:bodyPr>
          <a:lstStyle/>
          <a:p>
            <a:r>
              <a:rPr lang="it-IT" sz="2000" dirty="0" err="1" smtClean="0">
                <a:solidFill>
                  <a:schemeClr val="bg1"/>
                </a:solidFill>
                <a:latin typeface="Arial Narrow" pitchFamily="34" charset="0"/>
              </a:rPr>
              <a:t>Hydrogen</a:t>
            </a:r>
            <a:r>
              <a:rPr lang="it-IT" sz="2000" dirty="0" smtClean="0">
                <a:solidFill>
                  <a:schemeClr val="bg1"/>
                </a:solidFill>
                <a:latin typeface="Arial Narrow" pitchFamily="34" charset="0"/>
              </a:rPr>
              <a:t> </a:t>
            </a:r>
            <a:r>
              <a:rPr lang="it-IT" sz="2000" dirty="0" err="1" smtClean="0">
                <a:solidFill>
                  <a:schemeClr val="bg1"/>
                </a:solidFill>
                <a:latin typeface="Arial Narrow" pitchFamily="34" charset="0"/>
              </a:rPr>
              <a:t>sulfide</a:t>
            </a:r>
            <a:r>
              <a:rPr lang="it-IT" sz="2000" dirty="0" smtClean="0">
                <a:solidFill>
                  <a:schemeClr val="bg1"/>
                </a:solidFill>
                <a:latin typeface="Arial Narrow" pitchFamily="34" charset="0"/>
              </a:rPr>
              <a:t> </a:t>
            </a:r>
            <a:r>
              <a:rPr lang="it-IT" sz="2000" dirty="0" err="1" smtClean="0">
                <a:solidFill>
                  <a:schemeClr val="bg1"/>
                </a:solidFill>
                <a:latin typeface="Arial Narrow" pitchFamily="34" charset="0"/>
              </a:rPr>
              <a:t>concentration</a:t>
            </a:r>
            <a:r>
              <a:rPr lang="it-IT" sz="2000" dirty="0" smtClean="0">
                <a:solidFill>
                  <a:schemeClr val="bg1"/>
                </a:solidFill>
                <a:latin typeface="Arial Narrow" pitchFamily="34" charset="0"/>
              </a:rPr>
              <a:t> (H</a:t>
            </a:r>
            <a:r>
              <a:rPr lang="it-IT" sz="2000" baseline="-25000" dirty="0" smtClean="0">
                <a:solidFill>
                  <a:schemeClr val="bg1"/>
                </a:solidFill>
                <a:latin typeface="Arial Narrow" pitchFamily="34" charset="0"/>
              </a:rPr>
              <a:t>2</a:t>
            </a:r>
            <a:r>
              <a:rPr lang="it-IT" sz="2000" dirty="0" smtClean="0">
                <a:solidFill>
                  <a:schemeClr val="bg1"/>
                </a:solidFill>
                <a:latin typeface="Arial Narrow" pitchFamily="34" charset="0"/>
              </a:rPr>
              <a:t>S</a:t>
            </a:r>
            <a:r>
              <a:rPr lang="it-IT" sz="2000" dirty="0">
                <a:solidFill>
                  <a:schemeClr val="bg1"/>
                </a:solidFill>
                <a:latin typeface="Arial Narrow" pitchFamily="34" charset="0"/>
              </a:rPr>
              <a:t>)</a:t>
            </a:r>
          </a:p>
        </p:txBody>
      </p:sp>
      <p:cxnSp>
        <p:nvCxnSpPr>
          <p:cNvPr id="8" name="Connettore 2 7"/>
          <p:cNvCxnSpPr/>
          <p:nvPr/>
        </p:nvCxnSpPr>
        <p:spPr>
          <a:xfrm>
            <a:off x="6875463" y="4797425"/>
            <a:ext cx="0" cy="503238"/>
          </a:xfrm>
          <a:prstGeom prst="straightConnector1">
            <a:avLst/>
          </a:prstGeom>
          <a:ln w="38100">
            <a:solidFill>
              <a:srgbClr val="FFCC00"/>
            </a:solidFill>
            <a:tailEnd type="arrow"/>
          </a:ln>
        </p:spPr>
        <p:style>
          <a:lnRef idx="1">
            <a:schemeClr val="accent1"/>
          </a:lnRef>
          <a:fillRef idx="0">
            <a:schemeClr val="accent1"/>
          </a:fillRef>
          <a:effectRef idx="0">
            <a:schemeClr val="accent1"/>
          </a:effectRef>
          <a:fontRef idx="minor">
            <a:schemeClr val="tx1"/>
          </a:fontRef>
        </p:style>
      </p:cxnSp>
      <p:sp>
        <p:nvSpPr>
          <p:cNvPr id="9" name="CasellaDiTesto 8"/>
          <p:cNvSpPr txBox="1">
            <a:spLocks noChangeArrowheads="1"/>
          </p:cNvSpPr>
          <p:nvPr/>
        </p:nvSpPr>
        <p:spPr bwMode="auto">
          <a:xfrm>
            <a:off x="4859338" y="5373688"/>
            <a:ext cx="3889375" cy="461665"/>
          </a:xfrm>
          <a:prstGeom prst="rect">
            <a:avLst/>
          </a:prstGeom>
          <a:noFill/>
          <a:ln w="9525">
            <a:noFill/>
            <a:miter lim="800000"/>
            <a:headEnd/>
            <a:tailEnd/>
          </a:ln>
        </p:spPr>
        <p:txBody>
          <a:bodyPr>
            <a:spAutoFit/>
          </a:bodyPr>
          <a:lstStyle/>
          <a:p>
            <a:pPr algn="ctr"/>
            <a:r>
              <a:rPr lang="it-IT" sz="2400" dirty="0" smtClean="0">
                <a:solidFill>
                  <a:schemeClr val="bg1"/>
                </a:solidFill>
                <a:latin typeface="Arial Narrow" pitchFamily="34" charset="0"/>
              </a:rPr>
              <a:t>Air </a:t>
            </a:r>
            <a:r>
              <a:rPr lang="en-US" sz="2400" b="0" dirty="0" smtClean="0">
                <a:solidFill>
                  <a:srgbClr val="FFFFFF"/>
                </a:solidFill>
                <a:latin typeface="Arial Narrow" pitchFamily="34" charset="0"/>
              </a:rPr>
              <a:t>pathway</a:t>
            </a:r>
            <a:endParaRPr lang="it-IT" sz="2400" dirty="0" smtClean="0">
              <a:solidFill>
                <a:schemeClr val="bg1"/>
              </a:solidFill>
              <a:latin typeface="Arial Narrow" pitchFamily="34" charset="0"/>
            </a:endParaRPr>
          </a:p>
        </p:txBody>
      </p:sp>
      <p:cxnSp>
        <p:nvCxnSpPr>
          <p:cNvPr id="10" name="Connettore 2 9"/>
          <p:cNvCxnSpPr/>
          <p:nvPr/>
        </p:nvCxnSpPr>
        <p:spPr>
          <a:xfrm>
            <a:off x="2195513" y="4797425"/>
            <a:ext cx="0" cy="503238"/>
          </a:xfrm>
          <a:prstGeom prst="straightConnector1">
            <a:avLst/>
          </a:prstGeom>
          <a:ln w="38100">
            <a:solidFill>
              <a:srgbClr val="FFCC00"/>
            </a:solidFill>
            <a:tailEnd type="arrow"/>
          </a:ln>
        </p:spPr>
        <p:style>
          <a:lnRef idx="1">
            <a:schemeClr val="accent1"/>
          </a:lnRef>
          <a:fillRef idx="0">
            <a:schemeClr val="accent1"/>
          </a:fillRef>
          <a:effectRef idx="0">
            <a:schemeClr val="accent1"/>
          </a:effectRef>
          <a:fontRef idx="minor">
            <a:schemeClr val="tx1"/>
          </a:fontRef>
        </p:style>
      </p:cxnSp>
      <p:sp>
        <p:nvSpPr>
          <p:cNvPr id="11" name="CasellaDiTesto 10"/>
          <p:cNvSpPr txBox="1">
            <a:spLocks noChangeArrowheads="1"/>
          </p:cNvSpPr>
          <p:nvPr/>
        </p:nvSpPr>
        <p:spPr bwMode="auto">
          <a:xfrm>
            <a:off x="107950" y="5373688"/>
            <a:ext cx="4248150" cy="461665"/>
          </a:xfrm>
          <a:prstGeom prst="rect">
            <a:avLst/>
          </a:prstGeom>
          <a:noFill/>
          <a:ln w="9525">
            <a:noFill/>
            <a:miter lim="800000"/>
            <a:headEnd/>
            <a:tailEnd/>
          </a:ln>
        </p:spPr>
        <p:txBody>
          <a:bodyPr>
            <a:spAutoFit/>
          </a:bodyPr>
          <a:lstStyle/>
          <a:p>
            <a:pPr algn="ctr"/>
            <a:r>
              <a:rPr lang="en-US" sz="2400" b="0" dirty="0" smtClean="0">
                <a:solidFill>
                  <a:srgbClr val="FFFFFF"/>
                </a:solidFill>
                <a:latin typeface="Arial Narrow" pitchFamily="34" charset="0"/>
              </a:rPr>
              <a:t>Water and soil pathways</a:t>
            </a:r>
            <a:endParaRPr lang="it-IT" sz="2400" dirty="0">
              <a:solidFill>
                <a:schemeClr val="bg1"/>
              </a:solidFill>
              <a:latin typeface="Arial Narrow" pitchFamily="34" charset="0"/>
            </a:endParaRPr>
          </a:p>
        </p:txBody>
      </p:sp>
      <p:pic>
        <p:nvPicPr>
          <p:cNvPr id="12" name="Immagine 11" descr="Malagrotta distanza.jpg"/>
          <p:cNvPicPr>
            <a:picLocks noChangeAspect="1"/>
          </p:cNvPicPr>
          <p:nvPr/>
        </p:nvPicPr>
        <p:blipFill>
          <a:blip r:embed="rId2" cstate="print"/>
          <a:stretch>
            <a:fillRect/>
          </a:stretch>
        </p:blipFill>
        <p:spPr>
          <a:xfrm>
            <a:off x="72008" y="1556792"/>
            <a:ext cx="4427984" cy="3133529"/>
          </a:xfrm>
          <a:prstGeom prst="rect">
            <a:avLst/>
          </a:prstGeom>
        </p:spPr>
      </p:pic>
      <p:pic>
        <p:nvPicPr>
          <p:cNvPr id="13" name="Immagine 12" descr="Malagrotta modello.jpg"/>
          <p:cNvPicPr>
            <a:picLocks noChangeAspect="1"/>
          </p:cNvPicPr>
          <p:nvPr/>
        </p:nvPicPr>
        <p:blipFill>
          <a:blip r:embed="rId3" cstate="print"/>
          <a:stretch>
            <a:fillRect/>
          </a:stretch>
        </p:blipFill>
        <p:spPr>
          <a:xfrm>
            <a:off x="4572000" y="1556792"/>
            <a:ext cx="4470026" cy="3156483"/>
          </a:xfrm>
          <a:prstGeom prst="rect">
            <a:avLst/>
          </a:prstGeom>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asellaDiTesto 3"/>
          <p:cNvSpPr txBox="1">
            <a:spLocks noChangeArrowheads="1"/>
          </p:cNvSpPr>
          <p:nvPr/>
        </p:nvSpPr>
        <p:spPr bwMode="auto">
          <a:xfrm>
            <a:off x="0" y="952500"/>
            <a:ext cx="9144000" cy="460375"/>
          </a:xfrm>
          <a:prstGeom prst="rect">
            <a:avLst/>
          </a:prstGeom>
          <a:noFill/>
          <a:ln w="9525">
            <a:noFill/>
            <a:miter lim="800000"/>
            <a:headEnd/>
            <a:tailEnd/>
          </a:ln>
        </p:spPr>
        <p:txBody>
          <a:bodyPr>
            <a:spAutoFit/>
          </a:bodyPr>
          <a:lstStyle/>
          <a:p>
            <a:pPr algn="ctr"/>
            <a:r>
              <a:rPr lang="it-IT" sz="2400">
                <a:solidFill>
                  <a:schemeClr val="bg1"/>
                </a:solidFill>
                <a:latin typeface="Arial Narrow" pitchFamily="34" charset="0"/>
              </a:rPr>
              <a:t>Concentrazione media annua di PM10</a:t>
            </a:r>
          </a:p>
        </p:txBody>
      </p:sp>
      <p:sp>
        <p:nvSpPr>
          <p:cNvPr id="19459" name="Titolo 5"/>
          <p:cNvSpPr>
            <a:spLocks/>
          </p:cNvSpPr>
          <p:nvPr/>
        </p:nvSpPr>
        <p:spPr bwMode="auto">
          <a:xfrm>
            <a:off x="26988" y="-28575"/>
            <a:ext cx="9117012" cy="936625"/>
          </a:xfrm>
          <a:prstGeom prst="rect">
            <a:avLst/>
          </a:prstGeom>
          <a:noFill/>
          <a:ln w="9525">
            <a:noFill/>
            <a:miter lim="800000"/>
            <a:headEnd/>
            <a:tailEnd/>
          </a:ln>
        </p:spPr>
        <p:txBody>
          <a:bodyPr lIns="92075" tIns="46038" rIns="92075" bIns="46038" anchor="ctr"/>
          <a:lstStyle/>
          <a:p>
            <a:pPr algn="ctr"/>
            <a:r>
              <a:rPr lang="it-IT" sz="4400">
                <a:solidFill>
                  <a:srgbClr val="FFCC66"/>
                </a:solidFill>
                <a:latin typeface="Arial Narrow" pitchFamily="34" charset="0"/>
              </a:rPr>
              <a:t>Metodi: confondenti </a:t>
            </a:r>
            <a:r>
              <a:rPr lang="it-IT" sz="2400">
                <a:solidFill>
                  <a:srgbClr val="FFCC66"/>
                </a:solidFill>
                <a:latin typeface="Arial Narrow" pitchFamily="34" charset="0"/>
              </a:rPr>
              <a:t>(2/4)</a:t>
            </a:r>
          </a:p>
        </p:txBody>
      </p:sp>
      <p:pic>
        <p:nvPicPr>
          <p:cNvPr id="19460" name="Picture 4" descr="C:\Mataloni\Industrie\PM10 Lazio.jpg"/>
          <p:cNvPicPr>
            <a:picLocks noChangeAspect="1" noChangeArrowheads="1"/>
          </p:cNvPicPr>
          <p:nvPr/>
        </p:nvPicPr>
        <p:blipFill>
          <a:blip r:embed="rId2" cstate="print"/>
          <a:srcRect/>
          <a:stretch>
            <a:fillRect/>
          </a:stretch>
        </p:blipFill>
        <p:spPr bwMode="auto">
          <a:xfrm>
            <a:off x="1258888" y="1412875"/>
            <a:ext cx="6932612" cy="48958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8" name="AutoShape 2" descr="data:image/jpeg;base64,/9j/4AAQSkZJRgABAQAAAQABAAD/2wBDAAkGBwgHBgkIBwgKCgkLDRYPDQwMDRsUFRAWIB0iIiAdHx8kKDQsJCYxJx8fLT0tMTU3Ojo6Iys/RD84QzQ5Ojf/2wBDAQoKCg0MDRoPDxo3JR8lNzc3Nzc3Nzc3Nzc3Nzc3Nzc3Nzc3Nzc3Nzc3Nzc3Nzc3Nzc3Nzc3Nzc3Nzc3Nzc3Nzf/wAARCACEAMUDASIAAhEBAxEB/8QAHAAAAAcBAQAAAAAAAAAAAAAAAAIDBAUGBwEI/8QAPBAAAgEDAwIEBAQEBAUFAAAAAQIDAAQRBRIhMUEGEyJRYXGBkQcUMqEVI7HBQlLR4QgkM4LwcqKywvH/xAAaAQACAwEBAAAAAAAAAAAAAAACAwABBAUG/8QAKREAAgIBBAEEAgEFAAAAAAAAAAECEQMEEiExQRMiUWEUgTIFQnGx8P/aAAwDAQACEQMRAD8AxwKaNijd67W4z2FWjVzpXCwqyAY4ou6gTnAB5PQU9stC1bUCPymn3LqxGH8sheT1yeMULlFdsKKbGW+uh6mbzwZrlnpb6jLAjxRsVlSJ90kZBwcqPY9cZxkdqr4bkKDknoB3qlki+mW4NCxkwOf2rhk+P3qR0nQdRv8AUbS3NjcKk0igvJE6ptzySccDGea2FPC2gWrpJ/ALJIXV9quhmy3rwMnOcbQTj3PtyvJqYw4DjjcjCwXc4QFj7Lya7IJI1VpEdFcZUupAYe4963y002GC8S2ttMtIEil/5l4bQoQm5SuMdeCc4zzzS6Wl0uFQDzIg4JS3j9fK46jA4ZgPnycis71vPQ1YPs88sxDbTkH2xzRWcr+rI+Yr0heWt7ZWlzJDvjyGkjbyoyUXGNgz1I469f2qbsYxLGss4dgihdjqmS2Bknj5HFV+b9E9D7PKu99oO1sHocdaHnn3Feqpdw8oRxbgwZWXYmC+0nJ74z7YpA2azxpEYraRid0heBMFTjgDHxNV+b9F+h9nl3zz/nFGEr9dwPyr0xf6TZXLSo2kWUpyCEeBdpU7sfXjp8PjUZfeENBvBNJfaJYt5cI3GMNGxOOehBAA6VPzlfKJ+O/k8+CY0dZs+/1rabn8MfC80LNDbXNuoj3NJBdFiOOwbOaqnin8OLDSLWe4tdYuV8iB5nSe33DAxgbxgAkkADnJJ9jTY63HJ0BLTySKIkpNKhjimEbmncbZFbIyTM7VCoJ98UbcffNJ0KIEU3E+9CuChUK5G+aBOAc8Y96dWOn3Wo3QtrGLzZSC2OygdWJ7Ae9aDoHhG3smiaNPz17u3GZ1wqYGfQp+Ixk+5PHGc2TNGC5HQxOZRdO0HUNR9UcJiiIyZp8ouPh3P0q1WfgnToEV724mvWOfREPKQ4IyAeWPXIPANXb+F4lWWWYvIQhdVwxQ5B5PTOSD0x96WEduZ0ktFUlVYqcb+MKc8HHcDrXPyaucujZHBGK5KxDoVtb3At7DTYYmjjDiWOMNJy23IaTjgc9TVlmspXkhivArRTAGRA2V4U9iOM/btXdanmsbeW48pZVhBYmSTaDgqMHb2PJ7cYpxoUrXumafcyKN08SO6qMh0IzjJ69+etIc5SVtjEoroUjt4kikjBEkLrnyeCrHHsoyc4Hem+n+E9Ltk3xWhiReTGsezcQD1xyTUxBayPIzSTyFtjfrGevfHfHSoO20a7Xx9FqMaP8Aw2GzMRO8gO+MA7fh71IN9WVN/RNWcTQQwFg7RoiuoYk7VLZzj2H3p3O835iFoxE8iZYAKcMuOSG7HJ6GpKMELl0AGwHJYAUCitIuSowjE4yfarrkGyoah4t0zStSWwneZb2+2+UpgJDFgAA3YdQOM4p9a3bzXDeXbyok0rjcQm6MqFO5+eV6gAc8j44JrXgzTtX8QabqNzdTR3FlIs0KRgbGKkMQ2R8B3FSs8ckNysqIhWV5AMLkrxyf2qNKk0Um/I21C9k/hsxDs4G6NsIAcj/GDg+njp+9dv8AUP4TY3FxcykQw3IUmOMMSpA4I+/Py+NJ3UMr6c+G2mQf4k3YJI+mOaeaxo9trWlzWWouwiZwzGFthJHxHNRIuwWE0epwQXkUzGC4YtbhowpQbTnNLW/nSojlxjaUkAXGWxwwOeB14+VDRrK206ws7CzfMMG4IHOW6HqSeaWjSNo0xIo2jLFfl3qmvgJP5ELZZNqGXa7bwJTtxn9XKjPTOP39qb/xGCSea1VoDcK/KeZyI+MsR14P9Kc2qEyzhJGYo65O3jnNV7QfCbaT4y1LXG1AyJeq2+B7cLgkg8Nu7Y9qFJPsuya3kLEgiIKuiZGMYKfqx2GT+1NNRtLW+S5ju1YRsnkuXXuGGDgdRkipVoXeGNwBjapwBnPt/b3omE8xRKm5ZVZenXp/pQ8oKzy7rmntpWtXtk4x5MzKoxjK54/akom461dvxg002+sx3yIQsxdHJHcHI+4J+1UWJq7Onyb4JnPzRqQ7Wu0VDRwK1CAwoV0ChVkLz+HVik8D7CEaRyZn3YwqkbR8uvHxrR5reeIWiWsSiOaURuzP+gHJJHdjx3I9+cVUPw0to5NHlgKktJcNuGMhiACB9v61o5vbfyiAWkMg2IIMHa3II38KOTjrXHnzJ2dFLbFUMb3S1ktHjKoZSjiNMYAyuM8cdqjtM05bBLWzYblt7RYiI19LcYJx9O9F1fxK8Rmi8mKKWNyFBzMcdOQMAH5E1XNS1241CMhkkZVKqS8oUZHI9KgEYz/mrNL6GL7LddRW7rOkkHmQSpgrIOMFvbvnBrv5u2jjiVTFAqR9FYE4A6AcfH7VSItR1PUS0SRxyPHkMphLtxzn1ZpO1/jF5OkMVxPukBKeSSoYDrjGBjj5UNJdkcky+2eqwXNqk+6aNJEP8uSErIozjkEHn4UQ6vYxu/MzADKjOwNwT3xiqPPpN5HeOl2GLwjMpc7iuemck9TijazBHaeRDfTojzg+VECAzjudvtx7UaSugG3Rdb3xAGsrqOx2R3wT+ULq4DKCBxu2MTiuxeKbO3hhS68uS6MO2R4o32ljjOAV9wcfSq5b6YtpFcz6jNDFa2YH5m5l/SCQDhcZJPIpHS4bDxCtxcaRI00dupOQGUOcgYAYZzk96KL5FystbeMYS5zaqQOmTj296SPiyIhFSBozHvAIxnk5z168fvVN8TeJNF8P6idMuIJJ7uMDzTHH6YywBxknJ4I6VIpYw2WmLql4qRW+JJp2kBJjRccAZyS3YUVOrJz0SWnazqUcV5DeXVzqHnyb4zKijyV/yjDcjOBVxsf4hf2CSK8Fu0gLbGjJK84/zVkeleKdO1ua50+xt7nzWjZkMoCsQvJI2ng45q9a/wCLNL8B6Vp0WpfmZbiaIFI7f1E4A3HcTgDJ+tXtbfKJdFiW3vo5Il8yBpIyeoYA5BFR2oQ+ILqCBLG/tbORJFaRhFv3pzlcMcDOOtF8K+IdK8ZWC3envJmGYCWKbiSNsd+eQQevzqJ1b8SvD+ka0+l3U11FNGQsjrGTHHkZ5I5PB7CgqS6QdotEck6ySOYIz5hUbRLnHBPt8aAklRzvgyOo2sGzk47CuMoR5L2S5YW4gDFw/p4yd32qraH+Iug6zfrZWbz72woZ02jk8cHnGe/yoOWtwSpOiwXl3d2+kubHT5Lq6hjGyFpFRXI4I3EjHzri3Zea1lvEktgYCZVIyI3JT05HXnIyKUlurfTreAarqMEElw7RxNcMq7zuOFHuaaeK5J5rJYY4oJVmcRyhyw9O1jxg9cgD61TaVJ+S1y+CA/EbR4Na0qYys8Q3IdwXJUhgM/bNYRqdomn6rd2UU3nLbzNH5hXaSRweM++ftXoiHTfylmJLdbldsWVEU5UuAM+/sO9ZF+LVykni38rFK8i20CB/MjUMHYBj6hy3G3r05FadFluTiuhWojwmVNDSy0jDyacqvFddGFnRQo2AKFEUax4bhbTdO/J24SW4k/myMozjOMDHfAIznjrxVngsrmS2laZiJIXUgk9FHzpt4G0lI7Vbq4ly0keM9wvHHy4FXkNbeQGMYBK9WHUjpk/SvNLJOUpUzs5NsKVFNi0KG51FrrZ5yMvPUEnOc8UJtFXSjcT/AJcSROm5vMHTjntVkttRgR1jLw+aBk+oHueBjvTLXb2DUbK5t1ne2bBVX8sn69KySxylG93IcMjUv48ENYWLaRpGoajboAwt/MOBuYhULDHI7t39qkLHT1g0ltWEphxaNMGXBYbi0h5II7j96T1GSx1DTJ9OvnkFpcRiOTySu51AGQCSMe3Slbu4tZ9HGkwx3C2ogWBh5sSkxbduM5Jzj5da24tMqcjLkzJe0pH4IaYNT0LVbudiWmvgHcjLHCq5yfmaruo251D8alsBKdiTLCrNlyAsRPfPcmtR0SbTPD9jcW2j2FvbRyTmV4xdEgnYF4IU4OFHA+fektM07RxrZvLfTNOOpK7XP5prmRmJIw3qK56dj78YrXXv3Cdyaqyv/jpGlp4Ot/LcF5tTXJ3EekI56DryB1zXfwDtY5/CV9I+45u9gB4GPSePrVx1N4prqJNRh06eZM3MRl3P5QweQCOoH9aTOp2mkKRFDZKtxIXcwRlSXOGyR3OCBnvjtUi6i4slowr8RLG71Dx1r7WUHmxx3GGKYwoCgc/b71tfjvTre3/Dm9SFFhzaeWrAZxvZSfvTiwtEvTNNF/D47W7yGhGnEMzHOCzliG9QJ6Y5weeal7x9q21ndpbP5kgiRWQgFtuR/TFTc6p+C3t8Hnj8LdOlfx7pEdwAsUwmxkjDgROenORkCrl+OelS6hrGnBJnLRWe1UWIsGYuc8joeBWo3CLpNlJcyraKsLbj5cABGeNo5BJ5xTmItqOnRSywQFJBv8ueP9Ptkc81bnL9lLbfXBnH/D/BLZ6Zq8Fwu2RbtPQw5Hoqi/iT4Z1Cfxbq19EpMEszEFo3AUAAZJxjHFb/AB2rW0yPb29lHjlgg27+CByPnThmnk3K0cBBHKmQnPuMY6UKnL55DqN9cEHtR/AUjRlHYaQcMgwM+Weg7dawTwRpMsHiC1mmaFowwB8qQEg5GMj6V6IitkiE8Jsrf8pMgj8lJPSBzkdMYNRkXhLQbaUT23hizjdQCrQkKQfpihjNqFErmyjf8QqqNL0RgCMz3AJ78Yq7+FrZ5PDOktLKxmktIN5MnmeryznnJz96eX2k2usWMFtrFhNM0YdcpPj9R9RyCPbr1o0Ftb6NDax20Mtrp9ooDb3yscSoQMkknqaDI922vBcbVlF/Ca4nudM1e1nnLC01FwikdA3YHPTOarH436WbbV9L1JQ3l3doI89gydP2b9qv2habpekXN5c6YZBHdyedPEsm/DDOMe2c5+vbgUl4+0d/FHhexjMU1rJEUkx5RlKHbgrgEZ64NBgezPKXhlzV40jA4DzT1OlK6tok2jLbNK5fzt45iZNm1tvOfcjj4U2ibPeu3Caa4MUoi+KFAdKFMsCjV7PXIbZo4I38+NFxuUnHHXgdMcd6nzqxmlS0t0Vm8ncpTGPfuM96p2i6a6WUUrsQqQSSAAAE5VMirDYWKxXCyyO67Y/UQ5GCSBt4+VeUnnUXwei9C1yF/il1dW1xcIW2QMcjPXHwqMjhup9OS+XaAzgENkHG7bx96nbO0t47W4aQ5eSRioViNwzjBA69DSdtZ2rpbacEBlXymkbABIyuf3zSlmbl+y/T9v6GcNvcR2dxqHmxxQeYyQxHLs6hsH96kdNtWurO5d5Ni252elAzE9QFGR0FR2qxY0m102Mev8wqBlHIPUj70v4pVtN0PXhGxSeYStEVblTkgY+lbI6mSi0vmjFk0ac4t/5C2sBnvYY0lRUmYgF3wNwxkn7jipa3EcWq7rCUyW8bvDO4XaCdpJGe49PwovgOzhtfCWiTXUe2SO2LNv65O3n9qbeDGkv9OubiUORNfXDjj/AUfA+mQKOeWUcqjYqGCLxykd0/U00/RLe/1IyXM02BDGz7n24/xM3OOTmoy8Saa9gDFDC9zs3SSbl3SA4PwAC/tRdVB/L6PYv6zFYtIwPXOV61L+G7dZfDkF1KCPKvpJlycYCpItLx55uUr8D8mmjHHFrtjC+mRYvLsZpY7eFgv5jzSFd8noB0znjnvTueR7ix0+e4kuiq2iSAmQqwIZ8dwd2M5PXiozxZZAaXp2xSolvzuKkjgox/tUtrKi38OWqhh5n5CBNx6nJYkfWl4tROWGUr/wCsdk0+NTgkvoo+teJ7a9WeyhvZrmTBTyQxKjB6g9Dj/frWnp4hh0HQbA3zMzyRqVRiAegznGfevPmgaRdXniAwNCwDCQk52jHxI6Ctt12QW6afAITM3lqAEO4qo/8AP2puqyPBjW12KwYVlzVJUiyQ67/Era1ubFv5by7XBOe39Kibnx/ptrqBsZi7zxgLN5QB8vIznB5PB5xTjR41t7GFYE4km3ED22nt9BWZahZSS+PtW89JXRpUMbuCA48sAkH4H40jFnc8LyN9DI4YPP6dcGyvKGuotsmY2gMgKnhgMYP70ytfE1nd3bW0ccwUdGbGHHuOfrQgISCzXIyLE5A+G3PT6VWbWxMdpp8repmJyx68xvzQ5NQ4KLXkmLDCSe7wXGG9WKCeSfe/lyyKnAyRnOPj1qL1jUH1DQLuOz3RXIAXbIgYMCwB45yCMjjmlriSNdOupMcoZM/RP9xVO8CzzXPh3T7i4fLNDg5HBxMoHApssk93fHAuOOG1/JL6VDcvG9zcKF81gzhRjkjrt+3WlrKGR4PNaNQ4dwfLBAwrkA9fhUP4eLS+JfEtpNO+yFhtYSbc+pl6D4AVZ9LUulxCJWiDSSNuUDj1n3z13UmWacZST8BPHFIo34qandQeGzbk3Cme6WEMrh43j2BiGyOM5x9OprJ4VPtWw/idZNL4SvPU8jWk0U2491/S3T4ZP0rF/PbzMQsVX5V29Hk3Y0zDnhUyRVeOlCiQT3DKcRBsd6FbN4ijTp9bjF4kSQs6jdEXMgCx5YcgAHOAOnA461LjxFo7OB/DmMSjiNgpwc53c96oOtapZfxlVswRK4/nIRwWBJyPb5e5NMf4/FHex26KjRsgLybRlvhjtXCx4W4r2nYyZE2+TUIdf0tP5j2MjSlmYSlRuTJ7ccCnEHiHTIWaSKxWKWRdplCjcevU4yaxm412UiN02pFvCCPn9PBOfoKcah4ikmwsSrCynsOMexq3psl8IX6uN8NmwjW9DidJDpqvMrbzIUw24d8455p4ur6LcwNLf6VbzgfqaeIOzZJIHKngVg015Nb3BuDdPL5gGCzFsH2A9ue9S9t4heWze3yI38stGwJJYjJx8CcUz0pw5QtuEvJtS+J9LuBHF+SV4Qm0RuMoB7gbTxXIvEmk24aC1s4oE2E5gXAHHttFYJDfXf8AJufzLqY1IJj4YqDlePnn6VLXHi23nMaWqyxEhSxjXGxj1Cg9ecfPNFJT+LAUIvp0a0dV0P0Sy6XBJcFPLM3k+qTpkZ25x8KUg17w+tuumxWght13ZhEP8v1ZyMYxzkn6mqxo9vb6laSGOcwQEoBPLksXJI2Af4c5Gfp9GW22S3musieER5WSNz6jjqOftSVki20uwtkq5Lte6t4fuERLmzBETlot0X6W5wy8fE0nNr+galmO7RbiJAAI54889zzVV1Hw9eW1itxK6eaiGR4ldiYwPj0J5/8A2onS9Nk1KRYVLtcSf9MFyFCgZLHHb/UUMcmNxddIm2SaLjNd+FLMieys7G1lXG2ZI0BVQQTznIGMirFBFBdFbuTT2luUXakpADBTzjO741l/ifwzdaTbpNO0ckMp2K0chIDZwQVPOPiPatIvPEGnaJFBBqEwN1ICVj6FgOM81N0ZJO+AkpN0ux2Fljlh8qxmjhTO75YOO/NIfw+CVIxc2ckrIzMvmISEzxxzxxToanFcWsVxbyOd21gGJHB7c02l1K3NwYNrySbgmFbGGxkLkkckUpzxJfQSjO/tClskUdzKslvOsQi2INrH5gd/alJ4bCWNN8M4CH0hUcBfSV4x8CaTiu7ed4ZYHYQyK+TyCGBGVOec9c/Kj3OpW9lFFK5b8s7hPNU7lByR6vbnP98Vd49qtIGpX5G9hLttGiuoZtzyPvDQscqeB0GOgFMrvT4LOxQaZBNGkTDhkbAUyBn6jp3+FS9ldrLd3May7vKdQeRxlQRn41D63rK3elavBCHjuoLabak5O1yFPseh4+9Gnjb5qyVPwNL97O+1O5QfmJRLGVjeHhZEwCVBHGc5+9Kaewkt5Ir20ltEWeTYIEdy6g+njnriqRBrFhpVxaJchrdHAAeNCwXqTk98Zx07VYrm6j0q0vdQ1Bt1vDMEjlhQszKwTGQTjq2PtRbIfHZdzrsXvpvztjqNhNptyUkj2A4cNICWByCpAOCD9ay9/Bl20LtYWeomRZQgFwFVCmCWJY4AwRjk1dbzULY2c2pfmEbShbJIjCMiTeWYAYz7jpUFqeo79Lmltrk/lbgweTIq+tW3sXJUnHRSMdueOlacT2L28ITKO53LkhI9EfTIoxqmmXMzzLvjaG+WIbflsbP7UKIRe3LMwnnkC4UMYCeAOOlCj9ZruSC9KHhCfi3S4NP1GS70u8S6tjIIS3mAssoBJB+3WoKWdmjWMdBkj3zVl1zVPD09tbC1sNt80B/NTGMqu8jHpUnkg85qps5OAfnWjTp7Vfgz52k+BRH9SR5yoPU+9CeRZJskDr1Ax8qTzuYHpz2p08aSBI1XMm3gg9TnvT6SYlW0Ih1AGR6c46cml7i5fZHCvCIAPtg/1z+1NyrRqzbMqe9O1sYxYi4nnAZ5SiDd1AHJI+1VJRT5Li3XAvbt/wBIfpkUHB7tnnn7ULG48i8F1b22WjkDEAZ56Z+HJppIlwswRUZW/Tke+Mn9jT1rGWMTStlBGRld3JB7/tmltRQxSb/Q9ttYv7WeRLeXbC21WRyew28c9BzyPYVOeEriW8DRTJFPab1MshAyGUgAHpkEHoPb41VCrTQK6kCZF9K55YDnn2o6apc+SsQmk/MZOXmyAnOcYH/mc1nyYU4+2rHQy0/d0bxqLJOsqJtXzIHj3JwcEY4NROkWK2V/Ck43OtoAWPAz6c/0FZXa+NNadVaS7T0EAEKA3zx36VoWieJH163SSVohfW4I2bTtdTgZ4zj9I+5rlZNLkxRaZvhmx5GqJDxFaG91u2mUKURFZAwyPSwyMf8Ad+1Qv4h6Wuoa3C8yu22BBHlcgZdsgftVht75o5VNwsGwAZKKwYnIPf5GuXWqzNKXjS1ZBj/qO4Oc/BaTjyThHjsa8cXKn0S2hL5sWyMqAIwOScA8dvnSc6mKaV1TdvnSTKvjjGM9aidH15bO7ma6tQFbGBA24E9ScnFJ32v3V5cM6JCIuMB5CpI6478/eqeLdCvJG2sjfgmdJRZ3ujhyUnkkQdjwpx9z+1Rtzdh/DS2sRwApAPt1PHPvQ8OawunxyLeeWMs2DHIDnOPfHtUAFnwEVbYgg+kzZHPxxRPFaV+C40pO/wBFwjY6dpaTjG52jEknQv8AyxjPP0qBttj310jKGilt5pCNx6lfn8ad6lfPe6ILeMw/mFaNsO52naoHUDPPyqN0m4uLK9eaWMNEbdo16lsleh4xjOfpimLGt24BS9jRE6raWIlAaLcyysvUgDngfSnfiW5/KeA9kil/PSOM7Tj/AARtk+/6TRdfAvdWe5hIeIh2RCNhEm309uRnr3xXfEV3Y6j4btLDUEWwaNkMlxEu9Fwm3AGQeST27961RSdciJ2r4K+7CX8L7qRcgiRD8iJkH/3/AH+NS34Ym1Wxc3jusHqBIPIwc5/93Sl7WTQJPCEnh+TUg8cpDC5WEJIPWrjg/FMUpociaBpktpbql9FKHAaQqDzj2Ge3SjyNPG4/YvGvcmXS2Hh0R4hv5kHUgqR/ahWcz3EMO0Sl4s5xm5xmhWP8SL5o072v7v8ARmRbDZLE596Bxgbfqa6Ru3YU8d67sCk7pY2wONuTuPt04/2r0pwggNLGYkMXPqAAGOOMV2OFDHJI0yJsGdpHLEnGB7+/wpe3/KoBLcROSAWGx8ZPb5f3oHJBRTGYJIGO3WncjiOJVGDuxu+9IiUNLIyooDHAVRwPpS1sUinV3H6B0HJ54qSZaQe4VElV1LqSMHIwAfhS8b7mZlYnYgB5654NKXEsU1tGZ4oY3GF5i5C5HfP9v602yTGNm1o34LKDgHtzSk7SGNU2KQTiOeOMkkBwwyBweMfOl5EKzC8tonK+lxI3+Jup3fMgnHxqOi81p0jihZnEnAAwc1I29xdrHujwkcRJKdSTg/61U+OUXB32R8sBWMiL9JI3Fexx3/b71b/w3tbtdVlljhzbbNsjuOc8nA++aiLZBLFBJ/y7+XiJtx7E8be7Hls9cYJq6+Ebe+RZLk25srFhtitip5IPLEnkmsGuzVhaRr0+OpqRYpVkHQIP+3/emrrPztZM/wDoFGmZtxATjtgURpGKjaOa85Gc/k6TbEGSVh644yB3GVP+lJPGZJI+saoMYC538nqc/wDmKdFm2jKsDRPW3IDAjpTo5ZIBtiDW6SLxKFOehJ/vihLZOY1IjU46uGJ3Utuc/rB+tF9O7oAfcU1ZWit4yjhQu4DZKEBlDHgkZGcdOMUUreK/8sqR7Cdh/UCnjQRGXzQo3nqxXJPbmuTKGXa8SMPYEj+9PjnjYLkmiMuZtVA9VpcOo7ofM/8AjmoHWJ7u5tmgcqsbFTtk4bIOe4HtVzBjbG5HQ++QRShc/p/Moc9nY4/fin488U7EzhuVKRnEcWtJGpt1aSANhMDcN3w+PTp/rTNI9R06UMiXMLLggHIGDWmNYoDv/KROeziPafo6YP7mmbadarvIimXcd2EmzjPb1A+1bI6pPtGV6SS6Zn+oXl1dSL+auJHKjCl1H9hQq5SWFmGz5zAntJaqx+4Yf0oU1aqNfxFPS5G+WUK5jVZGAzj/AHFNWQKxx2NChW5dCH2Pg6tZRL5MQZWZjIE9TewJ7gU6060jvdQWGfd5e3JVTjPI4oUKVLpjsa5L3qXhfRrDw9dPDYo0xn9Mzkl4xsTgH269c9TVA0tVuV/nqrgEnBHHShQrNhk3F2PyRSao7Gv5t985LFcRgdgB0/rUxDpVtNo1zP64zFZiVVjIClhjkjHxoUKObfAMErZBWM0iRylGIK5fj/N71JWZJto5eNxO0+kc/P70KFHk7YvGJzRrAkiRZUqyIGB5C5OR9c/sK3Wwto7XQraOEuFSFMZYkn0g8nv1oUK4/wDUf4o6GAhLyciZg0cbADuuD9xg0rdWscVrHOhYM/UE5A+9ChXI8GyQyHKnIo6KG6jpQoVQLDGMEHk0iUXDHHShQq4i5CbACubFYZNChRoEL5a+1B1wp60KFMBkciRVfgY+XFKINxYt6sHGG5/rQoUxN2X4ONHE3PlKPkT/AK0KFCtKboiP/9k="/>
          <p:cNvSpPr>
            <a:spLocks noChangeAspect="1" noChangeArrowheads="1"/>
          </p:cNvSpPr>
          <p:nvPr/>
        </p:nvSpPr>
        <p:spPr bwMode="auto">
          <a:xfrm>
            <a:off x="63500" y="-546100"/>
            <a:ext cx="1676400" cy="1123950"/>
          </a:xfrm>
          <a:prstGeom prst="rect">
            <a:avLst/>
          </a:prstGeom>
          <a:noFill/>
          <a:ln w="9525">
            <a:noFill/>
            <a:miter lim="800000"/>
            <a:headEnd/>
            <a:tailEnd/>
          </a:ln>
        </p:spPr>
        <p:txBody>
          <a:bodyPr/>
          <a:lstStyle/>
          <a:p>
            <a:pPr fontAlgn="base">
              <a:spcBef>
                <a:spcPct val="0"/>
              </a:spcBef>
              <a:spcAft>
                <a:spcPct val="0"/>
              </a:spcAft>
            </a:pPr>
            <a:endParaRPr lang="en-US">
              <a:solidFill>
                <a:srgbClr val="000000"/>
              </a:solidFill>
            </a:endParaRPr>
          </a:p>
        </p:txBody>
      </p:sp>
      <p:pic>
        <p:nvPicPr>
          <p:cNvPr id="29697" name="Picture 1"/>
          <p:cNvPicPr>
            <a:picLocks noChangeAspect="1" noChangeArrowheads="1"/>
          </p:cNvPicPr>
          <p:nvPr/>
        </p:nvPicPr>
        <p:blipFill>
          <a:blip r:embed="rId2" cstate="print"/>
          <a:srcRect/>
          <a:stretch>
            <a:fillRect/>
          </a:stretch>
        </p:blipFill>
        <p:spPr bwMode="auto">
          <a:xfrm>
            <a:off x="0" y="980729"/>
            <a:ext cx="9087593" cy="5349168"/>
          </a:xfrm>
          <a:prstGeom prst="rect">
            <a:avLst/>
          </a:prstGeom>
          <a:noFill/>
          <a:ln w="9525" cap="flat" cmpd="sng" algn="ctr">
            <a:noFill/>
            <a:prstDash val="solid"/>
            <a:miter lim="800000"/>
            <a:headEnd/>
            <a:tailEnd/>
          </a:ln>
          <a:effectLst/>
        </p:spPr>
      </p:pic>
      <p:sp>
        <p:nvSpPr>
          <p:cNvPr id="4" name="Rectangle 5"/>
          <p:cNvSpPr>
            <a:spLocks noChangeArrowheads="1"/>
          </p:cNvSpPr>
          <p:nvPr/>
        </p:nvSpPr>
        <p:spPr bwMode="auto">
          <a:xfrm>
            <a:off x="1073150" y="44450"/>
            <a:ext cx="8061325" cy="922338"/>
          </a:xfrm>
          <a:prstGeom prst="rect">
            <a:avLst/>
          </a:prstGeom>
          <a:noFill/>
          <a:ln w="9525">
            <a:noFill/>
            <a:miter lim="800000"/>
            <a:headEnd/>
            <a:tailEnd/>
          </a:ln>
          <a:effectLst/>
        </p:spPr>
        <p:txBody>
          <a:bodyPr anchor="ctr"/>
          <a:lstStyle/>
          <a:p>
            <a:pPr eaLnBrk="0" hangingPunct="0"/>
            <a:r>
              <a:rPr lang="it-IT" i="0" dirty="0" err="1" smtClean="0">
                <a:latin typeface="Verdana" pitchFamily="34" charset="0"/>
              </a:rPr>
              <a:t>Results</a:t>
            </a:r>
            <a:endParaRPr lang="it-IT" i="0" dirty="0">
              <a:latin typeface="Verdana"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8" name="AutoShape 2" descr="data:image/jpeg;base64,/9j/4AAQSkZJRgABAQAAAQABAAD/2wBDAAkGBwgHBgkIBwgKCgkLDRYPDQwMDRsUFRAWIB0iIiAdHx8kKDQsJCYxJx8fLT0tMTU3Ojo6Iys/RD84QzQ5Ojf/2wBDAQoKCg0MDRoPDxo3JR8lNzc3Nzc3Nzc3Nzc3Nzc3Nzc3Nzc3Nzc3Nzc3Nzc3Nzc3Nzc3Nzc3Nzc3Nzc3Nzc3Nzf/wAARCACEAMUDASIAAhEBAxEB/8QAHAAAAAcBAQAAAAAAAAAAAAAAAAIDBAUGBwEI/8QAPBAAAgEDAwIEBAQEBAUFAAAAAQIDAAQRBRIhMUEGEyJRYXGBkQcUMqEVI7HBQlLR4QgkM4LwcqKywvH/xAAaAQACAwEBAAAAAAAAAAAAAAACAwABBAUG/8QAKREAAgIBBAEEAgEFAAAAAAAAAAECEQMEEiExQRMiUWEUgTIFQnGx8P/aAAwDAQACEQMRAD8AxwKaNijd67W4z2FWjVzpXCwqyAY4ou6gTnAB5PQU9stC1bUCPymn3LqxGH8sheT1yeMULlFdsKKbGW+uh6mbzwZrlnpb6jLAjxRsVlSJ90kZBwcqPY9cZxkdqr4bkKDknoB3qlki+mW4NCxkwOf2rhk+P3qR0nQdRv8AUbS3NjcKk0igvJE6ptzySccDGea2FPC2gWrpJ/ALJIXV9quhmy3rwMnOcbQTj3PtyvJqYw4DjjcjCwXc4QFj7Lya7IJI1VpEdFcZUupAYe4963y002GC8S2ttMtIEil/5l4bQoQm5SuMdeCc4zzzS6Wl0uFQDzIg4JS3j9fK46jA4ZgPnycis71vPQ1YPs88sxDbTkH2xzRWcr+rI+Yr0heWt7ZWlzJDvjyGkjbyoyUXGNgz1I469f2qbsYxLGss4dgihdjqmS2Bknj5HFV+b9E9D7PKu99oO1sHocdaHnn3Feqpdw8oRxbgwZWXYmC+0nJ74z7YpA2azxpEYraRid0heBMFTjgDHxNV+b9F+h9nl3zz/nFGEr9dwPyr0xf6TZXLSo2kWUpyCEeBdpU7sfXjp8PjUZfeENBvBNJfaJYt5cI3GMNGxOOehBAA6VPzlfKJ+O/k8+CY0dZs+/1rabn8MfC80LNDbXNuoj3NJBdFiOOwbOaqnin8OLDSLWe4tdYuV8iB5nSe33DAxgbxgAkkADnJJ9jTY63HJ0BLTySKIkpNKhjimEbmncbZFbIyTM7VCoJ98UbcffNJ0KIEU3E+9CuChUK5G+aBOAc8Y96dWOn3Wo3QtrGLzZSC2OygdWJ7Ae9aDoHhG3smiaNPz17u3GZ1wqYGfQp+Ixk+5PHGc2TNGC5HQxOZRdO0HUNR9UcJiiIyZp8ouPh3P0q1WfgnToEV724mvWOfREPKQ4IyAeWPXIPANXb+F4lWWWYvIQhdVwxQ5B5PTOSD0x96WEduZ0ktFUlVYqcb+MKc8HHcDrXPyaucujZHBGK5KxDoVtb3At7DTYYmjjDiWOMNJy23IaTjgc9TVlmspXkhivArRTAGRA2V4U9iOM/btXdanmsbeW48pZVhBYmSTaDgqMHb2PJ7cYpxoUrXumafcyKN08SO6qMh0IzjJ69+etIc5SVtjEoroUjt4kikjBEkLrnyeCrHHsoyc4Hem+n+E9Ltk3xWhiReTGsezcQD1xyTUxBayPIzSTyFtjfrGevfHfHSoO20a7Xx9FqMaP8Aw2GzMRO8gO+MA7fh71IN9WVN/RNWcTQQwFg7RoiuoYk7VLZzj2H3p3O835iFoxE8iZYAKcMuOSG7HJ6GpKMELl0AGwHJYAUCitIuSowjE4yfarrkGyoah4t0zStSWwneZb2+2+UpgJDFgAA3YdQOM4p9a3bzXDeXbyok0rjcQm6MqFO5+eV6gAc8j44JrXgzTtX8QabqNzdTR3FlIs0KRgbGKkMQ2R8B3FSs8ckNysqIhWV5AMLkrxyf2qNKk0Um/I21C9k/hsxDs4G6NsIAcj/GDg+njp+9dv8AUP4TY3FxcykQw3IUmOMMSpA4I+/Py+NJ3UMr6c+G2mQf4k3YJI+mOaeaxo9trWlzWWouwiZwzGFthJHxHNRIuwWE0epwQXkUzGC4YtbhowpQbTnNLW/nSojlxjaUkAXGWxwwOeB14+VDRrK206ws7CzfMMG4IHOW6HqSeaWjSNo0xIo2jLFfl3qmvgJP5ELZZNqGXa7bwJTtxn9XKjPTOP39qb/xGCSea1VoDcK/KeZyI+MsR14P9Kc2qEyzhJGYo65O3jnNV7QfCbaT4y1LXG1AyJeq2+B7cLgkg8Nu7Y9qFJPsuya3kLEgiIKuiZGMYKfqx2GT+1NNRtLW+S5ju1YRsnkuXXuGGDgdRkipVoXeGNwBjapwBnPt/b3omE8xRKm5ZVZenXp/pQ8oKzy7rmntpWtXtk4x5MzKoxjK54/akom461dvxg002+sx3yIQsxdHJHcHI+4J+1UWJq7Onyb4JnPzRqQ7Wu0VDRwK1CAwoV0ChVkLz+HVik8D7CEaRyZn3YwqkbR8uvHxrR5reeIWiWsSiOaURuzP+gHJJHdjx3I9+cVUPw0to5NHlgKktJcNuGMhiACB9v61o5vbfyiAWkMg2IIMHa3II38KOTjrXHnzJ2dFLbFUMb3S1ktHjKoZSjiNMYAyuM8cdqjtM05bBLWzYblt7RYiI19LcYJx9O9F1fxK8Rmi8mKKWNyFBzMcdOQMAH5E1XNS1241CMhkkZVKqS8oUZHI9KgEYz/mrNL6GL7LddRW7rOkkHmQSpgrIOMFvbvnBrv5u2jjiVTFAqR9FYE4A6AcfH7VSItR1PUS0SRxyPHkMphLtxzn1ZpO1/jF5OkMVxPukBKeSSoYDrjGBjj5UNJdkcky+2eqwXNqk+6aNJEP8uSErIozjkEHn4UQ6vYxu/MzADKjOwNwT3xiqPPpN5HeOl2GLwjMpc7iuemck9TijazBHaeRDfTojzg+VECAzjudvtx7UaSugG3Rdb3xAGsrqOx2R3wT+ULq4DKCBxu2MTiuxeKbO3hhS68uS6MO2R4o32ljjOAV9wcfSq5b6YtpFcz6jNDFa2YH5m5l/SCQDhcZJPIpHS4bDxCtxcaRI00dupOQGUOcgYAYZzk96KL5FystbeMYS5zaqQOmTj296SPiyIhFSBozHvAIxnk5z168fvVN8TeJNF8P6idMuIJJ7uMDzTHH6YywBxknJ4I6VIpYw2WmLql4qRW+JJp2kBJjRccAZyS3YUVOrJz0SWnazqUcV5DeXVzqHnyb4zKijyV/yjDcjOBVxsf4hf2CSK8Fu0gLbGjJK84/zVkeleKdO1ua50+xt7nzWjZkMoCsQvJI2ng45q9a/wCLNL8B6Vp0WpfmZbiaIFI7f1E4A3HcTgDJ+tXtbfKJdFiW3vo5Il8yBpIyeoYA5BFR2oQ+ILqCBLG/tbORJFaRhFv3pzlcMcDOOtF8K+IdK8ZWC3envJmGYCWKbiSNsd+eQQevzqJ1b8SvD+ka0+l3U11FNGQsjrGTHHkZ5I5PB7CgqS6QdotEck6ySOYIz5hUbRLnHBPt8aAklRzvgyOo2sGzk47CuMoR5L2S5YW4gDFw/p4yd32qraH+Iug6zfrZWbz72woZ02jk8cHnGe/yoOWtwSpOiwXl3d2+kubHT5Lq6hjGyFpFRXI4I3EjHzri3Zea1lvEktgYCZVIyI3JT05HXnIyKUlurfTreAarqMEElw7RxNcMq7zuOFHuaaeK5J5rJYY4oJVmcRyhyw9O1jxg9cgD61TaVJ+S1y+CA/EbR4Na0qYys8Q3IdwXJUhgM/bNYRqdomn6rd2UU3nLbzNH5hXaSRweM++ftXoiHTfylmJLdbldsWVEU5UuAM+/sO9ZF+LVykni38rFK8i20CB/MjUMHYBj6hy3G3r05FadFluTiuhWojwmVNDSy0jDyacqvFddGFnRQo2AKFEUax4bhbTdO/J24SW4k/myMozjOMDHfAIznjrxVngsrmS2laZiJIXUgk9FHzpt4G0lI7Vbq4ly0keM9wvHHy4FXkNbeQGMYBK9WHUjpk/SvNLJOUpUzs5NsKVFNi0KG51FrrZ5yMvPUEnOc8UJtFXSjcT/AJcSROm5vMHTjntVkttRgR1jLw+aBk+oHueBjvTLXb2DUbK5t1ne2bBVX8sn69KySxylG93IcMjUv48ENYWLaRpGoajboAwt/MOBuYhULDHI7t39qkLHT1g0ltWEphxaNMGXBYbi0h5II7j96T1GSx1DTJ9OvnkFpcRiOTySu51AGQCSMe3Slbu4tZ9HGkwx3C2ogWBh5sSkxbduM5Jzj5da24tMqcjLkzJe0pH4IaYNT0LVbudiWmvgHcjLHCq5yfmaruo251D8alsBKdiTLCrNlyAsRPfPcmtR0SbTPD9jcW2j2FvbRyTmV4xdEgnYF4IU4OFHA+fektM07RxrZvLfTNOOpK7XP5prmRmJIw3qK56dj78YrXXv3Cdyaqyv/jpGlp4Ot/LcF5tTXJ3EekI56DryB1zXfwDtY5/CV9I+45u9gB4GPSePrVx1N4prqJNRh06eZM3MRl3P5QweQCOoH9aTOp2mkKRFDZKtxIXcwRlSXOGyR3OCBnvjtUi6i4slowr8RLG71Dx1r7WUHmxx3GGKYwoCgc/b71tfjvTre3/Dm9SFFhzaeWrAZxvZSfvTiwtEvTNNF/D47W7yGhGnEMzHOCzliG9QJ6Y5weeal7x9q21ndpbP5kgiRWQgFtuR/TFTc6p+C3t8Hnj8LdOlfx7pEdwAsUwmxkjDgROenORkCrl+OelS6hrGnBJnLRWe1UWIsGYuc8joeBWo3CLpNlJcyraKsLbj5cABGeNo5BJ5xTmItqOnRSywQFJBv8ueP9Ptkc81bnL9lLbfXBnH/D/BLZ6Zq8Fwu2RbtPQw5Hoqi/iT4Z1Cfxbq19EpMEszEFo3AUAAZJxjHFb/AB2rW0yPb29lHjlgg27+CByPnThmnk3K0cBBHKmQnPuMY6UKnL55DqN9cEHtR/AUjRlHYaQcMgwM+Weg7dawTwRpMsHiC1mmaFowwB8qQEg5GMj6V6IitkiE8Jsrf8pMgj8lJPSBzkdMYNRkXhLQbaUT23hizjdQCrQkKQfpihjNqFErmyjf8QqqNL0RgCMz3AJ78Yq7+FrZ5PDOktLKxmktIN5MnmeryznnJz96eX2k2usWMFtrFhNM0YdcpPj9R9RyCPbr1o0Ftb6NDax20Mtrp9ooDb3yscSoQMkknqaDI922vBcbVlF/Ca4nudM1e1nnLC01FwikdA3YHPTOarH436WbbV9L1JQ3l3doI89gydP2b9qv2habpekXN5c6YZBHdyedPEsm/DDOMe2c5+vbgUl4+0d/FHhexjMU1rJEUkx5RlKHbgrgEZ64NBgezPKXhlzV40jA4DzT1OlK6tok2jLbNK5fzt45iZNm1tvOfcjj4U2ibPeu3Caa4MUoi+KFAdKFMsCjV7PXIbZo4I38+NFxuUnHHXgdMcd6nzqxmlS0t0Vm8ncpTGPfuM96p2i6a6WUUrsQqQSSAAAE5VMirDYWKxXCyyO67Y/UQ5GCSBt4+VeUnnUXwei9C1yF/il1dW1xcIW2QMcjPXHwqMjhup9OS+XaAzgENkHG7bx96nbO0t47W4aQ5eSRioViNwzjBA69DSdtZ2rpbacEBlXymkbABIyuf3zSlmbl+y/T9v6GcNvcR2dxqHmxxQeYyQxHLs6hsH96kdNtWurO5d5Ni252elAzE9QFGR0FR2qxY0m102Mev8wqBlHIPUj70v4pVtN0PXhGxSeYStEVblTkgY+lbI6mSi0vmjFk0ac4t/5C2sBnvYY0lRUmYgF3wNwxkn7jipa3EcWq7rCUyW8bvDO4XaCdpJGe49PwovgOzhtfCWiTXUe2SO2LNv65O3n9qbeDGkv9OubiUORNfXDjj/AUfA+mQKOeWUcqjYqGCLxykd0/U00/RLe/1IyXM02BDGz7n24/xM3OOTmoy8Saa9gDFDC9zs3SSbl3SA4PwAC/tRdVB/L6PYv6zFYtIwPXOV61L+G7dZfDkF1KCPKvpJlycYCpItLx55uUr8D8mmjHHFrtjC+mRYvLsZpY7eFgv5jzSFd8noB0znjnvTueR7ix0+e4kuiq2iSAmQqwIZ8dwd2M5PXiozxZZAaXp2xSolvzuKkjgox/tUtrKi38OWqhh5n5CBNx6nJYkfWl4tROWGUr/wCsdk0+NTgkvoo+teJ7a9WeyhvZrmTBTyQxKjB6g9Dj/frWnp4hh0HQbA3zMzyRqVRiAegznGfevPmgaRdXniAwNCwDCQk52jHxI6Ctt12QW6afAITM3lqAEO4qo/8AP2puqyPBjW12KwYVlzVJUiyQ67/Era1ubFv5by7XBOe39Kibnx/ptrqBsZi7zxgLN5QB8vIznB5PB5xTjR41t7GFYE4km3ED22nt9BWZahZSS+PtW89JXRpUMbuCA48sAkH4H40jFnc8LyN9DI4YPP6dcGyvKGuotsmY2gMgKnhgMYP70ytfE1nd3bW0ccwUdGbGHHuOfrQgISCzXIyLE5A+G3PT6VWbWxMdpp8repmJyx68xvzQ5NQ4KLXkmLDCSe7wXGG9WKCeSfe/lyyKnAyRnOPj1qL1jUH1DQLuOz3RXIAXbIgYMCwB45yCMjjmlriSNdOupMcoZM/RP9xVO8CzzXPh3T7i4fLNDg5HBxMoHApssk93fHAuOOG1/JL6VDcvG9zcKF81gzhRjkjrt+3WlrKGR4PNaNQ4dwfLBAwrkA9fhUP4eLS+JfEtpNO+yFhtYSbc+pl6D4AVZ9LUulxCJWiDSSNuUDj1n3z13UmWacZST8BPHFIo34qandQeGzbk3Cme6WEMrh43j2BiGyOM5x9OprJ4VPtWw/idZNL4SvPU8jWk0U2491/S3T4ZP0rF/PbzMQsVX5V29Hk3Y0zDnhUyRVeOlCiQT3DKcRBsd6FbN4ijTp9bjF4kSQs6jdEXMgCx5YcgAHOAOnA461LjxFo7OB/DmMSjiNgpwc53c96oOtapZfxlVswRK4/nIRwWBJyPb5e5NMf4/FHex26KjRsgLybRlvhjtXCx4W4r2nYyZE2+TUIdf0tP5j2MjSlmYSlRuTJ7ccCnEHiHTIWaSKxWKWRdplCjcevU4yaxm412UiN02pFvCCPn9PBOfoKcah4ikmwsSrCynsOMexq3psl8IX6uN8NmwjW9DidJDpqvMrbzIUw24d8455p4ur6LcwNLf6VbzgfqaeIOzZJIHKngVg015Nb3BuDdPL5gGCzFsH2A9ue9S9t4heWze3yI38stGwJJYjJx8CcUz0pw5QtuEvJtS+J9LuBHF+SV4Qm0RuMoB7gbTxXIvEmk24aC1s4oE2E5gXAHHttFYJDfXf8AJufzLqY1IJj4YqDlePnn6VLXHi23nMaWqyxEhSxjXGxj1Cg9ecfPNFJT+LAUIvp0a0dV0P0Sy6XBJcFPLM3k+qTpkZ25x8KUg17w+tuumxWght13ZhEP8v1ZyMYxzkn6mqxo9vb6laSGOcwQEoBPLksXJI2Af4c5Gfp9GW22S3musieER5WSNz6jjqOftSVki20uwtkq5Lte6t4fuERLmzBETlot0X6W5wy8fE0nNr+galmO7RbiJAAI54889zzVV1Hw9eW1itxK6eaiGR4ldiYwPj0J5/8A2onS9Nk1KRYVLtcSf9MFyFCgZLHHb/UUMcmNxddIm2SaLjNd+FLMieys7G1lXG2ZI0BVQQTznIGMirFBFBdFbuTT2luUXakpADBTzjO741l/ifwzdaTbpNO0ckMp2K0chIDZwQVPOPiPatIvPEGnaJFBBqEwN1ICVj6FgOM81N0ZJO+AkpN0ux2Fljlh8qxmjhTO75YOO/NIfw+CVIxc2ckrIzMvmISEzxxzxxToanFcWsVxbyOd21gGJHB7c02l1K3NwYNrySbgmFbGGxkLkkckUpzxJfQSjO/tClskUdzKslvOsQi2INrH5gd/alJ4bCWNN8M4CH0hUcBfSV4x8CaTiu7ed4ZYHYQyK+TyCGBGVOec9c/Kj3OpW9lFFK5b8s7hPNU7lByR6vbnP98Vd49qtIGpX5G9hLttGiuoZtzyPvDQscqeB0GOgFMrvT4LOxQaZBNGkTDhkbAUyBn6jp3+FS9ldrLd3May7vKdQeRxlQRn41D63rK3elavBCHjuoLabak5O1yFPseh4+9Gnjb5qyVPwNL97O+1O5QfmJRLGVjeHhZEwCVBHGc5+9Kaewkt5Ir20ltEWeTYIEdy6g+njnriqRBrFhpVxaJchrdHAAeNCwXqTk98Zx07VYrm6j0q0vdQ1Bt1vDMEjlhQszKwTGQTjq2PtRbIfHZdzrsXvpvztjqNhNptyUkj2A4cNICWByCpAOCD9ay9/Bl20LtYWeomRZQgFwFVCmCWJY4AwRjk1dbzULY2c2pfmEbShbJIjCMiTeWYAYz7jpUFqeo79Lmltrk/lbgweTIq+tW3sXJUnHRSMdueOlacT2L28ITKO53LkhI9EfTIoxqmmXMzzLvjaG+WIbflsbP7UKIRe3LMwnnkC4UMYCeAOOlCj9ZruSC9KHhCfi3S4NP1GS70u8S6tjIIS3mAssoBJB+3WoKWdmjWMdBkj3zVl1zVPD09tbC1sNt80B/NTGMqu8jHpUnkg85qps5OAfnWjTp7Vfgz52k+BRH9SR5yoPU+9CeRZJskDr1Ax8qTzuYHpz2p08aSBI1XMm3gg9TnvT6SYlW0Ih1AGR6c46cml7i5fZHCvCIAPtg/1z+1NyrRqzbMqe9O1sYxYi4nnAZ5SiDd1AHJI+1VJRT5Li3XAvbt/wBIfpkUHB7tnnn7ULG48i8F1b22WjkDEAZ56Z+HJppIlwswRUZW/Tke+Mn9jT1rGWMTStlBGRld3JB7/tmltRQxSb/Q9ttYv7WeRLeXbC21WRyew28c9BzyPYVOeEriW8DRTJFPab1MshAyGUgAHpkEHoPb41VCrTQK6kCZF9K55YDnn2o6apc+SsQmk/MZOXmyAnOcYH/mc1nyYU4+2rHQy0/d0bxqLJOsqJtXzIHj3JwcEY4NROkWK2V/Ck43OtoAWPAz6c/0FZXa+NNadVaS7T0EAEKA3zx36VoWieJH163SSVohfW4I2bTtdTgZ4zj9I+5rlZNLkxRaZvhmx5GqJDxFaG91u2mUKURFZAwyPSwyMf8Ad+1Qv4h6Wuoa3C8yu22BBHlcgZdsgftVht75o5VNwsGwAZKKwYnIPf5GuXWqzNKXjS1ZBj/qO4Oc/BaTjyThHjsa8cXKn0S2hL5sWyMqAIwOScA8dvnSc6mKaV1TdvnSTKvjjGM9aidH15bO7ma6tQFbGBA24E9ScnFJ32v3V5cM6JCIuMB5CpI6478/eqeLdCvJG2sjfgmdJRZ3ujhyUnkkQdjwpx9z+1Rtzdh/DS2sRwApAPt1PHPvQ8OawunxyLeeWMs2DHIDnOPfHtUAFnwEVbYgg+kzZHPxxRPFaV+C40pO/wBFwjY6dpaTjG52jEknQv8AyxjPP0qBttj310jKGilt5pCNx6lfn8ad6lfPe6ILeMw/mFaNsO52naoHUDPPyqN0m4uLK9eaWMNEbdo16lsleh4xjOfpimLGt24BS9jRE6raWIlAaLcyysvUgDngfSnfiW5/KeA9kil/PSOM7Tj/AARtk+/6TRdfAvdWe5hIeIh2RCNhEm309uRnr3xXfEV3Y6j4btLDUEWwaNkMlxEu9Fwm3AGQeST27961RSdciJ2r4K+7CX8L7qRcgiRD8iJkH/3/AH+NS34Ym1Wxc3jusHqBIPIwc5/93Sl7WTQJPCEnh+TUg8cpDC5WEJIPWrjg/FMUpociaBpktpbql9FKHAaQqDzj2Ge3SjyNPG4/YvGvcmXS2Hh0R4hv5kHUgqR/ahWcz3EMO0Sl4s5xm5xmhWP8SL5o072v7v8ARmRbDZLE596Bxgbfqa6Ru3YU8d67sCk7pY2wONuTuPt04/2r0pwggNLGYkMXPqAAGOOMV2OFDHJI0yJsGdpHLEnGB7+/wpe3/KoBLcROSAWGx8ZPb5f3oHJBRTGYJIGO3WncjiOJVGDuxu+9IiUNLIyooDHAVRwPpS1sUinV3H6B0HJ54qSZaQe4VElV1LqSMHIwAfhS8b7mZlYnYgB5654NKXEsU1tGZ4oY3GF5i5C5HfP9v602yTGNm1o34LKDgHtzSk7SGNU2KQTiOeOMkkBwwyBweMfOl5EKzC8tonK+lxI3+Jup3fMgnHxqOi81p0jihZnEnAAwc1I29xdrHujwkcRJKdSTg/61U+OUXB32R8sBWMiL9JI3Fexx3/b71b/w3tbtdVlljhzbbNsjuOc8nA++aiLZBLFBJ/y7+XiJtx7E8be7Hls9cYJq6+Ebe+RZLk25srFhtitip5IPLEnkmsGuzVhaRr0+OpqRYpVkHQIP+3/emrrPztZM/wDoFGmZtxATjtgURpGKjaOa85Gc/k6TbEGSVh644yB3GVP+lJPGZJI+saoMYC538nqc/wDmKdFm2jKsDRPW3IDAjpTo5ZIBtiDW6SLxKFOehJ/vihLZOY1IjU46uGJ3Utuc/rB+tF9O7oAfcU1ZWit4yjhQu4DZKEBlDHgkZGcdOMUUreK/8sqR7Cdh/UCnjQRGXzQo3nqxXJPbmuTKGXa8SMPYEj+9PjnjYLkmiMuZtVA9VpcOo7ofM/8AjmoHWJ7u5tmgcqsbFTtk4bIOe4HtVzBjbG5HQ++QRShc/p/Moc9nY4/fin488U7EzhuVKRnEcWtJGpt1aSANhMDcN3w+PTp/rTNI9R06UMiXMLLggHIGDWmNYoDv/KROeziPafo6YP7mmbadarvIimXcd2EmzjPb1A+1bI6pPtGV6SS6Zn+oXl1dSL+auJHKjCl1H9hQq5SWFmGz5zAntJaqx+4Yf0oU1aqNfxFPS5G+WUK5jVZGAzj/AHFNWQKxx2NChW5dCH2Pg6tZRL5MQZWZjIE9TewJ7gU6060jvdQWGfd5e3JVTjPI4oUKVLpjsa5L3qXhfRrDw9dPDYo0xn9Mzkl4xsTgH269c9TVA0tVuV/nqrgEnBHHShQrNhk3F2PyRSao7Gv5t985LFcRgdgB0/rUxDpVtNo1zP64zFZiVVjIClhjkjHxoUKObfAMErZBWM0iRylGIK5fj/N71JWZJto5eNxO0+kc/P70KFHk7YvGJzRrAkiRZUqyIGB5C5OR9c/sK3Wwto7XQraOEuFSFMZYkn0g8nv1oUK4/wDUf4o6GAhLyciZg0cbADuuD9xg0rdWscVrHOhYM/UE5A+9ChXI8GyQyHKnIo6KG6jpQoVQLDGMEHk0iUXDHHShQq4i5CbACubFYZNChRoEL5a+1B1wp60KFMBkciRVfgY+XFKINxYt6sHGG5/rQoUxN2X4ONHE3PlKPkT/AK0KFCtKboiP/9k="/>
          <p:cNvSpPr>
            <a:spLocks noChangeAspect="1" noChangeArrowheads="1"/>
          </p:cNvSpPr>
          <p:nvPr/>
        </p:nvSpPr>
        <p:spPr bwMode="auto">
          <a:xfrm>
            <a:off x="63500" y="-546100"/>
            <a:ext cx="1676400" cy="1123950"/>
          </a:xfrm>
          <a:prstGeom prst="rect">
            <a:avLst/>
          </a:prstGeom>
          <a:noFill/>
          <a:ln w="9525">
            <a:noFill/>
            <a:miter lim="800000"/>
            <a:headEnd/>
            <a:tailEnd/>
          </a:ln>
        </p:spPr>
        <p:txBody>
          <a:bodyPr/>
          <a:lstStyle/>
          <a:p>
            <a:pPr fontAlgn="base">
              <a:spcBef>
                <a:spcPct val="0"/>
              </a:spcBef>
              <a:spcAft>
                <a:spcPct val="0"/>
              </a:spcAft>
            </a:pPr>
            <a:endParaRPr lang="en-US">
              <a:solidFill>
                <a:srgbClr val="000000"/>
              </a:solidFill>
            </a:endParaRPr>
          </a:p>
        </p:txBody>
      </p:sp>
      <p:pic>
        <p:nvPicPr>
          <p:cNvPr id="49153" name="Picture 1"/>
          <p:cNvPicPr>
            <a:picLocks noChangeAspect="1" noChangeArrowheads="1"/>
          </p:cNvPicPr>
          <p:nvPr/>
        </p:nvPicPr>
        <p:blipFill>
          <a:blip r:embed="rId2" cstate="print"/>
          <a:srcRect/>
          <a:stretch>
            <a:fillRect/>
          </a:stretch>
        </p:blipFill>
        <p:spPr bwMode="auto">
          <a:xfrm>
            <a:off x="0" y="908720"/>
            <a:ext cx="9164582" cy="5328592"/>
          </a:xfrm>
          <a:prstGeom prst="rect">
            <a:avLst/>
          </a:prstGeom>
          <a:noFill/>
          <a:ln w="9525" cap="flat" cmpd="sng" algn="ctr">
            <a:noFill/>
            <a:prstDash val="solid"/>
            <a:miter lim="800000"/>
            <a:headEnd/>
            <a:tailEnd/>
          </a:ln>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27" y="1268760"/>
            <a:ext cx="8992963" cy="3779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3" y="981075"/>
            <a:ext cx="8791575" cy="4895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5"/>
          <p:cNvSpPr>
            <a:spLocks noChangeArrowheads="1"/>
          </p:cNvSpPr>
          <p:nvPr/>
        </p:nvSpPr>
        <p:spPr bwMode="auto">
          <a:xfrm>
            <a:off x="1073150" y="44450"/>
            <a:ext cx="8061325" cy="922338"/>
          </a:xfrm>
          <a:prstGeom prst="rect">
            <a:avLst/>
          </a:prstGeom>
          <a:noFill/>
          <a:ln w="9525">
            <a:noFill/>
            <a:miter lim="800000"/>
            <a:headEnd/>
            <a:tailEnd/>
          </a:ln>
          <a:effectLst/>
        </p:spPr>
        <p:txBody>
          <a:bodyPr anchor="ctr"/>
          <a:lstStyle/>
          <a:p>
            <a:pPr eaLnBrk="0" hangingPunct="0"/>
            <a:r>
              <a:rPr lang="it-IT" i="0" dirty="0" smtClean="0">
                <a:latin typeface="Verdana" pitchFamily="34" charset="0"/>
              </a:rPr>
              <a:t>On </a:t>
            </a:r>
            <a:r>
              <a:rPr lang="it-IT" i="0" dirty="0" err="1" smtClean="0">
                <a:latin typeface="Verdana" pitchFamily="34" charset="0"/>
              </a:rPr>
              <a:t>july</a:t>
            </a:r>
            <a:r>
              <a:rPr lang="it-IT" i="0" dirty="0" smtClean="0">
                <a:latin typeface="Verdana" pitchFamily="34" charset="0"/>
              </a:rPr>
              <a:t> 2012 the report </a:t>
            </a:r>
            <a:r>
              <a:rPr lang="it-IT" i="0" dirty="0" err="1" smtClean="0">
                <a:latin typeface="Verdana" pitchFamily="34" charset="0"/>
              </a:rPr>
              <a:t>was</a:t>
            </a:r>
            <a:r>
              <a:rPr lang="it-IT" i="0" dirty="0" smtClean="0">
                <a:latin typeface="Verdana" pitchFamily="34" charset="0"/>
              </a:rPr>
              <a:t> </a:t>
            </a:r>
            <a:r>
              <a:rPr lang="it-IT" i="0" dirty="0" err="1" smtClean="0">
                <a:latin typeface="Verdana" pitchFamily="34" charset="0"/>
              </a:rPr>
              <a:t>sent</a:t>
            </a:r>
            <a:r>
              <a:rPr lang="it-IT" i="0" dirty="0" smtClean="0">
                <a:latin typeface="Verdana" pitchFamily="34" charset="0"/>
              </a:rPr>
              <a:t> to the </a:t>
            </a:r>
            <a:r>
              <a:rPr lang="it-IT" i="0" dirty="0">
                <a:latin typeface="Verdana" pitchFamily="34" charset="0"/>
              </a:rPr>
              <a:t>L</a:t>
            </a:r>
            <a:r>
              <a:rPr lang="it-IT" i="0" dirty="0" smtClean="0">
                <a:latin typeface="Verdana" pitchFamily="34" charset="0"/>
              </a:rPr>
              <a:t>azio </a:t>
            </a:r>
            <a:r>
              <a:rPr lang="it-IT" i="0" dirty="0" err="1" smtClean="0">
                <a:latin typeface="Verdana" pitchFamily="34" charset="0"/>
              </a:rPr>
              <a:t>region</a:t>
            </a:r>
            <a:r>
              <a:rPr lang="it-IT" i="0" dirty="0" smtClean="0">
                <a:latin typeface="Verdana" pitchFamily="34" charset="0"/>
              </a:rPr>
              <a:t> authority</a:t>
            </a:r>
            <a:endParaRPr lang="it-IT" i="0" dirty="0">
              <a:latin typeface="Verdana" pitchFamily="34" charset="0"/>
            </a:endParaRPr>
          </a:p>
        </p:txBody>
      </p:sp>
      <p:sp>
        <p:nvSpPr>
          <p:cNvPr id="6" name="Rectangle 5"/>
          <p:cNvSpPr>
            <a:spLocks noChangeArrowheads="1"/>
          </p:cNvSpPr>
          <p:nvPr/>
        </p:nvSpPr>
        <p:spPr bwMode="auto">
          <a:xfrm>
            <a:off x="541337" y="5661248"/>
            <a:ext cx="8061325" cy="922338"/>
          </a:xfrm>
          <a:prstGeom prst="rect">
            <a:avLst/>
          </a:prstGeom>
          <a:noFill/>
          <a:ln w="9525">
            <a:noFill/>
            <a:miter lim="800000"/>
            <a:headEnd/>
            <a:tailEnd/>
          </a:ln>
          <a:effectLst/>
        </p:spPr>
        <p:txBody>
          <a:bodyPr anchor="ctr"/>
          <a:lstStyle/>
          <a:p>
            <a:pPr eaLnBrk="0" hangingPunct="0"/>
            <a:r>
              <a:rPr lang="it-IT" i="0" dirty="0" smtClean="0">
                <a:latin typeface="Verdana" pitchFamily="34" charset="0"/>
              </a:rPr>
              <a:t>www.eraslazio.it</a:t>
            </a:r>
            <a:endParaRPr lang="it-IT" i="0" dirty="0">
              <a:latin typeface="Verdana" pitchFamily="34" charset="0"/>
            </a:endParaRPr>
          </a:p>
        </p:txBody>
      </p:sp>
    </p:spTree>
    <p:extLst>
      <p:ext uri="{BB962C8B-B14F-4D97-AF65-F5344CB8AC3E}">
        <p14:creationId xmlns:p14="http://schemas.microsoft.com/office/powerpoint/2010/main" val="409904707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8" name="AutoShape 2" descr="data:image/jpeg;base64,/9j/4AAQSkZJRgABAQAAAQABAAD/2wBDAAkGBwgHBgkIBwgKCgkLDRYPDQwMDRsUFRAWIB0iIiAdHx8kKDQsJCYxJx8fLT0tMTU3Ojo6Iys/RD84QzQ5Ojf/2wBDAQoKCg0MDRoPDxo3JR8lNzc3Nzc3Nzc3Nzc3Nzc3Nzc3Nzc3Nzc3Nzc3Nzc3Nzc3Nzc3Nzc3Nzc3Nzc3Nzc3Nzf/wAARCACEAMUDASIAAhEBAxEB/8QAHAAAAAcBAQAAAAAAAAAAAAAAAAIDBAUGBwEI/8QAPBAAAgEDAwIEBAQEBAUFAAAAAQIDAAQRBRIhMUEGEyJRYXGBkQcUMqEVI7HBQlLR4QgkM4LwcqKywvH/xAAaAQACAwEBAAAAAAAAAAAAAAACAwABBAUG/8QAKREAAgIBBAEEAgEFAAAAAAAAAAECEQMEEiExQRMiUWEUgTIFQnGx8P/aAAwDAQACEQMRAD8AxwKaNijd67W4z2FWjVzpXCwqyAY4ou6gTnAB5PQU9stC1bUCPymn3LqxGH8sheT1yeMULlFdsKKbGW+uh6mbzwZrlnpb6jLAjxRsVlSJ90kZBwcqPY9cZxkdqr4bkKDknoB3qlki+mW4NCxkwOf2rhk+P3qR0nQdRv8AUbS3NjcKk0igvJE6ptzySccDGea2FPC2gWrpJ/ALJIXV9quhmy3rwMnOcbQTj3PtyvJqYw4DjjcjCwXc4QFj7Lya7IJI1VpEdFcZUupAYe4963y002GC8S2ttMtIEil/5l4bQoQm5SuMdeCc4zzzS6Wl0uFQDzIg4JS3j9fK46jA4ZgPnycis71vPQ1YPs88sxDbTkH2xzRWcr+rI+Yr0heWt7ZWlzJDvjyGkjbyoyUXGNgz1I469f2qbsYxLGss4dgihdjqmS2Bknj5HFV+b9E9D7PKu99oO1sHocdaHnn3Feqpdw8oRxbgwZWXYmC+0nJ74z7YpA2azxpEYraRid0heBMFTjgDHxNV+b9F+h9nl3zz/nFGEr9dwPyr0xf6TZXLSo2kWUpyCEeBdpU7sfXjp8PjUZfeENBvBNJfaJYt5cI3GMNGxOOehBAA6VPzlfKJ+O/k8+CY0dZs+/1rabn8MfC80LNDbXNuoj3NJBdFiOOwbOaqnin8OLDSLWe4tdYuV8iB5nSe33DAxgbxgAkkADnJJ9jTY63HJ0BLTySKIkpNKhjimEbmncbZFbIyTM7VCoJ98UbcffNJ0KIEU3E+9CuChUK5G+aBOAc8Y96dWOn3Wo3QtrGLzZSC2OygdWJ7Ae9aDoHhG3smiaNPz17u3GZ1wqYGfQp+Ixk+5PHGc2TNGC5HQxOZRdO0HUNR9UcJiiIyZp8ouPh3P0q1WfgnToEV724mvWOfREPKQ4IyAeWPXIPANXb+F4lWWWYvIQhdVwxQ5B5PTOSD0x96WEduZ0ktFUlVYqcb+MKc8HHcDrXPyaucujZHBGK5KxDoVtb3At7DTYYmjjDiWOMNJy23IaTjgc9TVlmspXkhivArRTAGRA2V4U9iOM/btXdanmsbeW48pZVhBYmSTaDgqMHb2PJ7cYpxoUrXumafcyKN08SO6qMh0IzjJ69+etIc5SVtjEoroUjt4kikjBEkLrnyeCrHHsoyc4Hem+n+E9Ltk3xWhiReTGsezcQD1xyTUxBayPIzSTyFtjfrGevfHfHSoO20a7Xx9FqMaP8Aw2GzMRO8gO+MA7fh71IN9WVN/RNWcTQQwFg7RoiuoYk7VLZzj2H3p3O835iFoxE8iZYAKcMuOSG7HJ6GpKMELl0AGwHJYAUCitIuSowjE4yfarrkGyoah4t0zStSWwneZb2+2+UpgJDFgAA3YdQOM4p9a3bzXDeXbyok0rjcQm6MqFO5+eV6gAc8j44JrXgzTtX8QabqNzdTR3FlIs0KRgbGKkMQ2R8B3FSs8ckNysqIhWV5AMLkrxyf2qNKk0Um/I21C9k/hsxDs4G6NsIAcj/GDg+njp+9dv8AUP4TY3FxcykQw3IUmOMMSpA4I+/Py+NJ3UMr6c+G2mQf4k3YJI+mOaeaxo9trWlzWWouwiZwzGFthJHxHNRIuwWE0epwQXkUzGC4YtbhowpQbTnNLW/nSojlxjaUkAXGWxwwOeB14+VDRrK206ws7CzfMMG4IHOW6HqSeaWjSNo0xIo2jLFfl3qmvgJP5ELZZNqGXa7bwJTtxn9XKjPTOP39qb/xGCSea1VoDcK/KeZyI+MsR14P9Kc2qEyzhJGYo65O3jnNV7QfCbaT4y1LXG1AyJeq2+B7cLgkg8Nu7Y9qFJPsuya3kLEgiIKuiZGMYKfqx2GT+1NNRtLW+S5ju1YRsnkuXXuGGDgdRkipVoXeGNwBjapwBnPt/b3omE8xRKm5ZVZenXp/pQ8oKzy7rmntpWtXtk4x5MzKoxjK54/akom461dvxg002+sx3yIQsxdHJHcHI+4J+1UWJq7Onyb4JnPzRqQ7Wu0VDRwK1CAwoV0ChVkLz+HVik8D7CEaRyZn3YwqkbR8uvHxrR5reeIWiWsSiOaURuzP+gHJJHdjx3I9+cVUPw0to5NHlgKktJcNuGMhiACB9v61o5vbfyiAWkMg2IIMHa3II38KOTjrXHnzJ2dFLbFUMb3S1ktHjKoZSjiNMYAyuM8cdqjtM05bBLWzYblt7RYiI19LcYJx9O9F1fxK8Rmi8mKKWNyFBzMcdOQMAH5E1XNS1241CMhkkZVKqS8oUZHI9KgEYz/mrNL6GL7LddRW7rOkkHmQSpgrIOMFvbvnBrv5u2jjiVTFAqR9FYE4A6AcfH7VSItR1PUS0SRxyPHkMphLtxzn1ZpO1/jF5OkMVxPukBKeSSoYDrjGBjj5UNJdkcky+2eqwXNqk+6aNJEP8uSErIozjkEHn4UQ6vYxu/MzADKjOwNwT3xiqPPpN5HeOl2GLwjMpc7iuemck9TijazBHaeRDfTojzg+VECAzjudvtx7UaSugG3Rdb3xAGsrqOx2R3wT+ULq4DKCBxu2MTiuxeKbO3hhS68uS6MO2R4o32ljjOAV9wcfSq5b6YtpFcz6jNDFa2YH5m5l/SCQDhcZJPIpHS4bDxCtxcaRI00dupOQGUOcgYAYZzk96KL5FystbeMYS5zaqQOmTj296SPiyIhFSBozHvAIxnk5z168fvVN8TeJNF8P6idMuIJJ7uMDzTHH6YywBxknJ4I6VIpYw2WmLql4qRW+JJp2kBJjRccAZyS3YUVOrJz0SWnazqUcV5DeXVzqHnyb4zKijyV/yjDcjOBVxsf4hf2CSK8Fu0gLbGjJK84/zVkeleKdO1ua50+xt7nzWjZkMoCsQvJI2ng45q9a/wCLNL8B6Vp0WpfmZbiaIFI7f1E4A3HcTgDJ+tXtbfKJdFiW3vo5Il8yBpIyeoYA5BFR2oQ+ILqCBLG/tbORJFaRhFv3pzlcMcDOOtF8K+IdK8ZWC3envJmGYCWKbiSNsd+eQQevzqJ1b8SvD+ka0+l3U11FNGQsjrGTHHkZ5I5PB7CgqS6QdotEck6ySOYIz5hUbRLnHBPt8aAklRzvgyOo2sGzk47CuMoR5L2S5YW4gDFw/p4yd32qraH+Iug6zfrZWbz72woZ02jk8cHnGe/yoOWtwSpOiwXl3d2+kubHT5Lq6hjGyFpFRXI4I3EjHzri3Zea1lvEktgYCZVIyI3JT05HXnIyKUlurfTreAarqMEElw7RxNcMq7zuOFHuaaeK5J5rJYY4oJVmcRyhyw9O1jxg9cgD61TaVJ+S1y+CA/EbR4Na0qYys8Q3IdwXJUhgM/bNYRqdomn6rd2UU3nLbzNH5hXaSRweM++ftXoiHTfylmJLdbldsWVEU5UuAM+/sO9ZF+LVykni38rFK8i20CB/MjUMHYBj6hy3G3r05FadFluTiuhWojwmVNDSy0jDyacqvFddGFnRQo2AKFEUax4bhbTdO/J24SW4k/myMozjOMDHfAIznjrxVngsrmS2laZiJIXUgk9FHzpt4G0lI7Vbq4ly0keM9wvHHy4FXkNbeQGMYBK9WHUjpk/SvNLJOUpUzs5NsKVFNi0KG51FrrZ5yMvPUEnOc8UJtFXSjcT/AJcSROm5vMHTjntVkttRgR1jLw+aBk+oHueBjvTLXb2DUbK5t1ne2bBVX8sn69KySxylG93IcMjUv48ENYWLaRpGoajboAwt/MOBuYhULDHI7t39qkLHT1g0ltWEphxaNMGXBYbi0h5II7j96T1GSx1DTJ9OvnkFpcRiOTySu51AGQCSMe3Slbu4tZ9HGkwx3C2ogWBh5sSkxbduM5Jzj5da24tMqcjLkzJe0pH4IaYNT0LVbudiWmvgHcjLHCq5yfmaruo251D8alsBKdiTLCrNlyAsRPfPcmtR0SbTPD9jcW2j2FvbRyTmV4xdEgnYF4IU4OFHA+fektM07RxrZvLfTNOOpK7XP5prmRmJIw3qK56dj78YrXXv3Cdyaqyv/jpGlp4Ot/LcF5tTXJ3EekI56DryB1zXfwDtY5/CV9I+45u9gB4GPSePrVx1N4prqJNRh06eZM3MRl3P5QweQCOoH9aTOp2mkKRFDZKtxIXcwRlSXOGyR3OCBnvjtUi6i4slowr8RLG71Dx1r7WUHmxx3GGKYwoCgc/b71tfjvTre3/Dm9SFFhzaeWrAZxvZSfvTiwtEvTNNF/D47W7yGhGnEMzHOCzliG9QJ6Y5weeal7x9q21ndpbP5kgiRWQgFtuR/TFTc6p+C3t8Hnj8LdOlfx7pEdwAsUwmxkjDgROenORkCrl+OelS6hrGnBJnLRWe1UWIsGYuc8joeBWo3CLpNlJcyraKsLbj5cABGeNo5BJ5xTmItqOnRSywQFJBv8ueP9Ptkc81bnL9lLbfXBnH/D/BLZ6Zq8Fwu2RbtPQw5Hoqi/iT4Z1Cfxbq19EpMEszEFo3AUAAZJxjHFb/AB2rW0yPb29lHjlgg27+CByPnThmnk3K0cBBHKmQnPuMY6UKnL55DqN9cEHtR/AUjRlHYaQcMgwM+Weg7dawTwRpMsHiC1mmaFowwB8qQEg5GMj6V6IitkiE8Jsrf8pMgj8lJPSBzkdMYNRkXhLQbaUT23hizjdQCrQkKQfpihjNqFErmyjf8QqqNL0RgCMz3AJ78Yq7+FrZ5PDOktLKxmktIN5MnmeryznnJz96eX2k2usWMFtrFhNM0YdcpPj9R9RyCPbr1o0Ftb6NDax20Mtrp9ooDb3yscSoQMkknqaDI922vBcbVlF/Ca4nudM1e1nnLC01FwikdA3YHPTOarH436WbbV9L1JQ3l3doI89gydP2b9qv2habpekXN5c6YZBHdyedPEsm/DDOMe2c5+vbgUl4+0d/FHhexjMU1rJEUkx5RlKHbgrgEZ64NBgezPKXhlzV40jA4DzT1OlK6tok2jLbNK5fzt45iZNm1tvOfcjj4U2ibPeu3Caa4MUoi+KFAdKFMsCjV7PXIbZo4I38+NFxuUnHHXgdMcd6nzqxmlS0t0Vm8ncpTGPfuM96p2i6a6WUUrsQqQSSAAAE5VMirDYWKxXCyyO67Y/UQ5GCSBt4+VeUnnUXwei9C1yF/il1dW1xcIW2QMcjPXHwqMjhup9OS+XaAzgENkHG7bx96nbO0t47W4aQ5eSRioViNwzjBA69DSdtZ2rpbacEBlXymkbABIyuf3zSlmbl+y/T9v6GcNvcR2dxqHmxxQeYyQxHLs6hsH96kdNtWurO5d5Ni252elAzE9QFGR0FR2qxY0m102Mev8wqBlHIPUj70v4pVtN0PXhGxSeYStEVblTkgY+lbI6mSi0vmjFk0ac4t/5C2sBnvYY0lRUmYgF3wNwxkn7jipa3EcWq7rCUyW8bvDO4XaCdpJGe49PwovgOzhtfCWiTXUe2SO2LNv65O3n9qbeDGkv9OubiUORNfXDjj/AUfA+mQKOeWUcqjYqGCLxykd0/U00/RLe/1IyXM02BDGz7n24/xM3OOTmoy8Saa9gDFDC9zs3SSbl3SA4PwAC/tRdVB/L6PYv6zFYtIwPXOV61L+G7dZfDkF1KCPKvpJlycYCpItLx55uUr8D8mmjHHFrtjC+mRYvLsZpY7eFgv5jzSFd8noB0znjnvTueR7ix0+e4kuiq2iSAmQqwIZ8dwd2M5PXiozxZZAaXp2xSolvzuKkjgox/tUtrKi38OWqhh5n5CBNx6nJYkfWl4tROWGUr/wCsdk0+NTgkvoo+teJ7a9WeyhvZrmTBTyQxKjB6g9Dj/frWnp4hh0HQbA3zMzyRqVRiAegznGfevPmgaRdXniAwNCwDCQk52jHxI6Ctt12QW6afAITM3lqAEO4qo/8AP2puqyPBjW12KwYVlzVJUiyQ67/Era1ubFv5by7XBOe39Kibnx/ptrqBsZi7zxgLN5QB8vIznB5PB5xTjR41t7GFYE4km3ED22nt9BWZahZSS+PtW89JXRpUMbuCA48sAkH4H40jFnc8LyN9DI4YPP6dcGyvKGuotsmY2gMgKnhgMYP70ytfE1nd3bW0ccwUdGbGHHuOfrQgISCzXIyLE5A+G3PT6VWbWxMdpp8repmJyx68xvzQ5NQ4KLXkmLDCSe7wXGG9WKCeSfe/lyyKnAyRnOPj1qL1jUH1DQLuOz3RXIAXbIgYMCwB45yCMjjmlriSNdOupMcoZM/RP9xVO8CzzXPh3T7i4fLNDg5HBxMoHApssk93fHAuOOG1/JL6VDcvG9zcKF81gzhRjkjrt+3WlrKGR4PNaNQ4dwfLBAwrkA9fhUP4eLS+JfEtpNO+yFhtYSbc+pl6D4AVZ9LUulxCJWiDSSNuUDj1n3z13UmWacZST8BPHFIo34qandQeGzbk3Cme6WEMrh43j2BiGyOM5x9OprJ4VPtWw/idZNL4SvPU8jWk0U2491/S3T4ZP0rF/PbzMQsVX5V29Hk3Y0zDnhUyRVeOlCiQT3DKcRBsd6FbN4ijTp9bjF4kSQs6jdEXMgCx5YcgAHOAOnA461LjxFo7OB/DmMSjiNgpwc53c96oOtapZfxlVswRK4/nIRwWBJyPb5e5NMf4/FHex26KjRsgLybRlvhjtXCx4W4r2nYyZE2+TUIdf0tP5j2MjSlmYSlRuTJ7ccCnEHiHTIWaSKxWKWRdplCjcevU4yaxm412UiN02pFvCCPn9PBOfoKcah4ikmwsSrCynsOMexq3psl8IX6uN8NmwjW9DidJDpqvMrbzIUw24d8455p4ur6LcwNLf6VbzgfqaeIOzZJIHKngVg015Nb3BuDdPL5gGCzFsH2A9ue9S9t4heWze3yI38stGwJJYjJx8CcUz0pw5QtuEvJtS+J9LuBHF+SV4Qm0RuMoB7gbTxXIvEmk24aC1s4oE2E5gXAHHttFYJDfXf8AJufzLqY1IJj4YqDlePnn6VLXHi23nMaWqyxEhSxjXGxj1Cg9ecfPNFJT+LAUIvp0a0dV0P0Sy6XBJcFPLM3k+qTpkZ25x8KUg17w+tuumxWght13ZhEP8v1ZyMYxzkn6mqxo9vb6laSGOcwQEoBPLksXJI2Af4c5Gfp9GW22S3musieER5WSNz6jjqOftSVki20uwtkq5Lte6t4fuERLmzBETlot0X6W5wy8fE0nNr+galmO7RbiJAAI54889zzVV1Hw9eW1itxK6eaiGR4ldiYwPj0J5/8A2onS9Nk1KRYVLtcSf9MFyFCgZLHHb/UUMcmNxddIm2SaLjNd+FLMieys7G1lXG2ZI0BVQQTznIGMirFBFBdFbuTT2luUXakpADBTzjO741l/ifwzdaTbpNO0ckMp2K0chIDZwQVPOPiPatIvPEGnaJFBBqEwN1ICVj6FgOM81N0ZJO+AkpN0ux2Fljlh8qxmjhTO75YOO/NIfw+CVIxc2ckrIzMvmISEzxxzxxToanFcWsVxbyOd21gGJHB7c02l1K3NwYNrySbgmFbGGxkLkkckUpzxJfQSjO/tClskUdzKslvOsQi2INrH5gd/alJ4bCWNN8M4CH0hUcBfSV4x8CaTiu7ed4ZYHYQyK+TyCGBGVOec9c/Kj3OpW9lFFK5b8s7hPNU7lByR6vbnP98Vd49qtIGpX5G9hLttGiuoZtzyPvDQscqeB0GOgFMrvT4LOxQaZBNGkTDhkbAUyBn6jp3+FS9ldrLd3May7vKdQeRxlQRn41D63rK3elavBCHjuoLabak5O1yFPseh4+9Gnjb5qyVPwNL97O+1O5QfmJRLGVjeHhZEwCVBHGc5+9Kaewkt5Ir20ltEWeTYIEdy6g+njnriqRBrFhpVxaJchrdHAAeNCwXqTk98Zx07VYrm6j0q0vdQ1Bt1vDMEjlhQszKwTGQTjq2PtRbIfHZdzrsXvpvztjqNhNptyUkj2A4cNICWByCpAOCD9ay9/Bl20LtYWeomRZQgFwFVCmCWJY4AwRjk1dbzULY2c2pfmEbShbJIjCMiTeWYAYz7jpUFqeo79Lmltrk/lbgweTIq+tW3sXJUnHRSMdueOlacT2L28ITKO53LkhI9EfTIoxqmmXMzzLvjaG+WIbflsbP7UKIRe3LMwnnkC4UMYCeAOOlCj9ZruSC9KHhCfi3S4NP1GS70u8S6tjIIS3mAssoBJB+3WoKWdmjWMdBkj3zVl1zVPD09tbC1sNt80B/NTGMqu8jHpUnkg85qps5OAfnWjTp7Vfgz52k+BRH9SR5yoPU+9CeRZJskDr1Ax8qTzuYHpz2p08aSBI1XMm3gg9TnvT6SYlW0Ih1AGR6c46cml7i5fZHCvCIAPtg/1z+1NyrRqzbMqe9O1sYxYi4nnAZ5SiDd1AHJI+1VJRT5Li3XAvbt/wBIfpkUHB7tnnn7ULG48i8F1b22WjkDEAZ56Z+HJppIlwswRUZW/Tke+Mn9jT1rGWMTStlBGRld3JB7/tmltRQxSb/Q9ttYv7WeRLeXbC21WRyew28c9BzyPYVOeEriW8DRTJFPab1MshAyGUgAHpkEHoPb41VCrTQK6kCZF9K55YDnn2o6apc+SsQmk/MZOXmyAnOcYH/mc1nyYU4+2rHQy0/d0bxqLJOsqJtXzIHj3JwcEY4NROkWK2V/Ck43OtoAWPAz6c/0FZXa+NNadVaS7T0EAEKA3zx36VoWieJH163SSVohfW4I2bTtdTgZ4zj9I+5rlZNLkxRaZvhmx5GqJDxFaG91u2mUKURFZAwyPSwyMf8Ad+1Qv4h6Wuoa3C8yu22BBHlcgZdsgftVht75o5VNwsGwAZKKwYnIPf5GuXWqzNKXjS1ZBj/qO4Oc/BaTjyThHjsa8cXKn0S2hL5sWyMqAIwOScA8dvnSc6mKaV1TdvnSTKvjjGM9aidH15bO7ma6tQFbGBA24E9ScnFJ32v3V5cM6JCIuMB5CpI6478/eqeLdCvJG2sjfgmdJRZ3ujhyUnkkQdjwpx9z+1Rtzdh/DS2sRwApAPt1PHPvQ8OawunxyLeeWMs2DHIDnOPfHtUAFnwEVbYgg+kzZHPxxRPFaV+C40pO/wBFwjY6dpaTjG52jEknQv8AyxjPP0qBttj310jKGilt5pCNx6lfn8ad6lfPe6ILeMw/mFaNsO52naoHUDPPyqN0m4uLK9eaWMNEbdo16lsleh4xjOfpimLGt24BS9jRE6raWIlAaLcyysvUgDngfSnfiW5/KeA9kil/PSOM7Tj/AARtk+/6TRdfAvdWe5hIeIh2RCNhEm309uRnr3xXfEV3Y6j4btLDUEWwaNkMlxEu9Fwm3AGQeST27961RSdciJ2r4K+7CX8L7qRcgiRD8iJkH/3/AH+NS34Ym1Wxc3jusHqBIPIwc5/93Sl7WTQJPCEnh+TUg8cpDC5WEJIPWrjg/FMUpociaBpktpbql9FKHAaQqDzj2Ge3SjyNPG4/YvGvcmXS2Hh0R4hv5kHUgqR/ahWcz3EMO0Sl4s5xm5xmhWP8SL5o072v7v8ARmRbDZLE596Bxgbfqa6Ru3YU8d67sCk7pY2wONuTuPt04/2r0pwggNLGYkMXPqAAGOOMV2OFDHJI0yJsGdpHLEnGB7+/wpe3/KoBLcROSAWGx8ZPb5f3oHJBRTGYJIGO3WncjiOJVGDuxu+9IiUNLIyooDHAVRwPpS1sUinV3H6B0HJ54qSZaQe4VElV1LqSMHIwAfhS8b7mZlYnYgB5654NKXEsU1tGZ4oY3GF5i5C5HfP9v602yTGNm1o34LKDgHtzSk7SGNU2KQTiOeOMkkBwwyBweMfOl5EKzC8tonK+lxI3+Jup3fMgnHxqOi81p0jihZnEnAAwc1I29xdrHujwkcRJKdSTg/61U+OUXB32R8sBWMiL9JI3Fexx3/b71b/w3tbtdVlljhzbbNsjuOc8nA++aiLZBLFBJ/y7+XiJtx7E8be7Hls9cYJq6+Ebe+RZLk25srFhtitip5IPLEnkmsGuzVhaRr0+OpqRYpVkHQIP+3/emrrPztZM/wDoFGmZtxATjtgURpGKjaOa85Gc/k6TbEGSVh644yB3GVP+lJPGZJI+saoMYC538nqc/wDmKdFm2jKsDRPW3IDAjpTo5ZIBtiDW6SLxKFOehJ/vihLZOY1IjU46uGJ3Utuc/rB+tF9O7oAfcU1ZWit4yjhQu4DZKEBlDHgkZGcdOMUUreK/8sqR7Cdh/UCnjQRGXzQo3nqxXJPbmuTKGXa8SMPYEj+9PjnjYLkmiMuZtVA9VpcOo7ofM/8AjmoHWJ7u5tmgcqsbFTtk4bIOe4HtVzBjbG5HQ++QRShc/p/Moc9nY4/fin488U7EzhuVKRnEcWtJGpt1aSANhMDcN3w+PTp/rTNI9R06UMiXMLLggHIGDWmNYoDv/KROeziPafo6YP7mmbadarvIimXcd2EmzjPb1A+1bI6pPtGV6SS6Zn+oXl1dSL+auJHKjCl1H9hQq5SWFmGz5zAntJaqx+4Yf0oU1aqNfxFPS5G+WUK5jVZGAzj/AHFNWQKxx2NChW5dCH2Pg6tZRL5MQZWZjIE9TewJ7gU6060jvdQWGfd5e3JVTjPI4oUKVLpjsa5L3qXhfRrDw9dPDYo0xn9Mzkl4xsTgH269c9TVA0tVuV/nqrgEnBHHShQrNhk3F2PyRSao7Gv5t985LFcRgdgB0/rUxDpVtNo1zP64zFZiVVjIClhjkjHxoUKObfAMErZBWM0iRylGIK5fj/N71JWZJto5eNxO0+kc/P70KFHk7YvGJzRrAkiRZUqyIGB5C5OR9c/sK3Wwto7XQraOEuFSFMZYkn0g8nv1oUK4/wDUf4o6GAhLyciZg0cbADuuD9xg0rdWscVrHOhYM/UE5A+9ChXI8GyQyHKnIo6KG6jpQoVQLDGMEHk0iUXDHHShQq4i5CbACubFYZNChRoEL5a+1B1wp60KFMBkciRVfgY+XFKINxYt6sHGG5/rQoUxN2X4ONHE3PlKPkT/AK0KFCtKboiP/9k="/>
          <p:cNvSpPr>
            <a:spLocks noChangeAspect="1" noChangeArrowheads="1"/>
          </p:cNvSpPr>
          <p:nvPr/>
        </p:nvSpPr>
        <p:spPr bwMode="auto">
          <a:xfrm>
            <a:off x="63500" y="-546100"/>
            <a:ext cx="1676400" cy="1123950"/>
          </a:xfrm>
          <a:prstGeom prst="rect">
            <a:avLst/>
          </a:prstGeom>
          <a:noFill/>
          <a:ln w="9525">
            <a:noFill/>
            <a:miter lim="800000"/>
            <a:headEnd/>
            <a:tailEnd/>
          </a:ln>
        </p:spPr>
        <p:txBody>
          <a:bodyPr/>
          <a:lstStyle/>
          <a:p>
            <a:pPr fontAlgn="base">
              <a:spcBef>
                <a:spcPct val="0"/>
              </a:spcBef>
              <a:spcAft>
                <a:spcPct val="0"/>
              </a:spcAft>
            </a:pPr>
            <a:endParaRPr lang="en-US">
              <a:solidFill>
                <a:srgbClr val="000000"/>
              </a:solidFill>
            </a:endParaRPr>
          </a:p>
        </p:txBody>
      </p:sp>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1700" y="0"/>
            <a:ext cx="7954171" cy="6418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ttangolo 2"/>
          <p:cNvSpPr/>
          <p:nvPr/>
        </p:nvSpPr>
        <p:spPr>
          <a:xfrm>
            <a:off x="4067944" y="162351"/>
            <a:ext cx="4733951" cy="461665"/>
          </a:xfrm>
          <a:prstGeom prst="rect">
            <a:avLst/>
          </a:prstGeom>
        </p:spPr>
        <p:txBody>
          <a:bodyPr wrap="square">
            <a:spAutoFit/>
          </a:bodyPr>
          <a:lstStyle/>
          <a:p>
            <a:r>
              <a:rPr lang="it-IT" dirty="0">
                <a:hlinkClick r:id="rId4"/>
              </a:rPr>
              <a:t>http://www.arpa.emr.it/moniter/</a:t>
            </a:r>
            <a:endParaRPr lang="it-IT"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Segnaposto contenuto 2"/>
          <p:cNvSpPr>
            <a:spLocks/>
          </p:cNvSpPr>
          <p:nvPr/>
        </p:nvSpPr>
        <p:spPr bwMode="auto">
          <a:xfrm>
            <a:off x="218750" y="1772816"/>
            <a:ext cx="8529714" cy="2879725"/>
          </a:xfrm>
          <a:prstGeom prst="rect">
            <a:avLst/>
          </a:prstGeom>
          <a:noFill/>
          <a:ln w="9525">
            <a:noFill/>
            <a:miter lim="800000"/>
            <a:headEnd/>
            <a:tailEnd/>
          </a:ln>
        </p:spPr>
        <p:txBody>
          <a:bodyPr/>
          <a:lstStyle/>
          <a:p>
            <a:pPr marL="342900" indent="-342900" eaLnBrk="0" hangingPunct="0">
              <a:spcBef>
                <a:spcPct val="20000"/>
              </a:spcBef>
              <a:buClr>
                <a:srgbClr val="FFC20F"/>
              </a:buClr>
              <a:buFontTx/>
              <a:buChar char="•"/>
            </a:pPr>
            <a:r>
              <a:rPr lang="en-US" b="0" i="0" dirty="0">
                <a:latin typeface="Verdana" pitchFamily="34" charset="0"/>
              </a:rPr>
              <a:t>emissions below the legal </a:t>
            </a:r>
            <a:r>
              <a:rPr lang="en-US" b="0" i="0" dirty="0" smtClean="0">
                <a:latin typeface="Verdana" pitchFamily="34" charset="0"/>
              </a:rPr>
              <a:t>limits</a:t>
            </a:r>
            <a:endParaRPr lang="it-IT" b="0" i="0" dirty="0">
              <a:latin typeface="Verdana" pitchFamily="34" charset="0"/>
            </a:endParaRPr>
          </a:p>
          <a:p>
            <a:pPr marL="342900" indent="-342900" eaLnBrk="0" hangingPunct="0">
              <a:spcBef>
                <a:spcPct val="20000"/>
              </a:spcBef>
              <a:buClr>
                <a:srgbClr val="FFC20F"/>
              </a:buClr>
              <a:buFontTx/>
              <a:buChar char="•"/>
            </a:pPr>
            <a:r>
              <a:rPr lang="it-IT" b="0" i="0" dirty="0" err="1" smtClean="0">
                <a:latin typeface="Verdana" pitchFamily="34" charset="0"/>
              </a:rPr>
              <a:t>cohort</a:t>
            </a:r>
            <a:r>
              <a:rPr lang="it-IT" b="0" i="0" dirty="0" smtClean="0">
                <a:latin typeface="Verdana" pitchFamily="34" charset="0"/>
              </a:rPr>
              <a:t> of </a:t>
            </a:r>
            <a:r>
              <a:rPr lang="it-IT" b="0" i="0" dirty="0" err="1" smtClean="0">
                <a:latin typeface="Verdana" pitchFamily="34" charset="0"/>
              </a:rPr>
              <a:t>residents</a:t>
            </a:r>
            <a:r>
              <a:rPr lang="it-IT" b="0" i="0" dirty="0">
                <a:latin typeface="Verdana" pitchFamily="34" charset="0"/>
              </a:rPr>
              <a:t>.</a:t>
            </a:r>
            <a:r>
              <a:rPr lang="it-IT" b="0" i="0" dirty="0" smtClean="0">
                <a:latin typeface="Verdana" pitchFamily="34" charset="0"/>
              </a:rPr>
              <a:t> t</a:t>
            </a:r>
            <a:r>
              <a:rPr lang="en-US" b="0" i="0" dirty="0" smtClean="0">
                <a:latin typeface="Verdana" pitchFamily="34" charset="0"/>
              </a:rPr>
              <a:t>he </a:t>
            </a:r>
            <a:r>
              <a:rPr lang="en-US" b="0" i="0" dirty="0">
                <a:latin typeface="Verdana" pitchFamily="34" charset="0"/>
              </a:rPr>
              <a:t>results are reassuring on the </a:t>
            </a:r>
            <a:r>
              <a:rPr lang="en-US" b="0" i="0" dirty="0" smtClean="0">
                <a:latin typeface="Verdana" pitchFamily="34" charset="0"/>
              </a:rPr>
              <a:t>whole (with the exception of non Hodgkin disease)</a:t>
            </a:r>
            <a:endParaRPr lang="it-IT" b="0" i="0" dirty="0">
              <a:latin typeface="Verdana" pitchFamily="34" charset="0"/>
            </a:endParaRPr>
          </a:p>
          <a:p>
            <a:pPr marL="342900" indent="-342900" eaLnBrk="0" hangingPunct="0">
              <a:spcBef>
                <a:spcPct val="20000"/>
              </a:spcBef>
              <a:buClr>
                <a:srgbClr val="FFC20F"/>
              </a:buClr>
              <a:buFontTx/>
              <a:buChar char="•"/>
            </a:pPr>
            <a:r>
              <a:rPr lang="en-US" b="0" i="0" dirty="0" smtClean="0">
                <a:latin typeface="Verdana" pitchFamily="34" charset="0"/>
              </a:rPr>
              <a:t>Pregnancy outcomes: increased </a:t>
            </a:r>
            <a:r>
              <a:rPr lang="en-US" b="0" i="0" dirty="0">
                <a:latin typeface="Verdana" pitchFamily="34" charset="0"/>
              </a:rPr>
              <a:t>risk of preterm </a:t>
            </a:r>
            <a:r>
              <a:rPr lang="en-US" b="0" i="0" dirty="0" smtClean="0">
                <a:latin typeface="Verdana" pitchFamily="34" charset="0"/>
              </a:rPr>
              <a:t>birth (also small for gestational age increase)</a:t>
            </a:r>
            <a:endParaRPr lang="it-IT" b="0" i="0" dirty="0">
              <a:latin typeface="Verdana" pitchFamily="34" charset="0"/>
            </a:endParaRPr>
          </a:p>
        </p:txBody>
      </p:sp>
      <p:sp>
        <p:nvSpPr>
          <p:cNvPr id="4" name="Rettangolo 3"/>
          <p:cNvSpPr/>
          <p:nvPr/>
        </p:nvSpPr>
        <p:spPr>
          <a:xfrm>
            <a:off x="118524" y="4941168"/>
            <a:ext cx="8730165" cy="830997"/>
          </a:xfrm>
          <a:prstGeom prst="rect">
            <a:avLst/>
          </a:prstGeom>
        </p:spPr>
        <p:txBody>
          <a:bodyPr wrap="square">
            <a:spAutoFit/>
          </a:bodyPr>
          <a:lstStyle/>
          <a:p>
            <a:r>
              <a:rPr lang="en-US" dirty="0">
                <a:solidFill>
                  <a:srgbClr val="FFFF00"/>
                </a:solidFill>
              </a:rPr>
              <a:t>the health impact of incinerators in Emilia-Romagna</a:t>
            </a:r>
          </a:p>
          <a:p>
            <a:r>
              <a:rPr lang="en-US" dirty="0">
                <a:solidFill>
                  <a:srgbClr val="FFFF00"/>
                </a:solidFill>
              </a:rPr>
              <a:t>is contained, but is not null</a:t>
            </a:r>
            <a:endParaRPr lang="it-IT" dirty="0">
              <a:solidFill>
                <a:srgbClr val="FFFF00"/>
              </a:solidFill>
            </a:endParaRPr>
          </a:p>
        </p:txBody>
      </p:sp>
      <p:sp>
        <p:nvSpPr>
          <p:cNvPr id="6" name="Rectangle 5"/>
          <p:cNvSpPr>
            <a:spLocks noChangeArrowheads="1"/>
          </p:cNvSpPr>
          <p:nvPr/>
        </p:nvSpPr>
        <p:spPr bwMode="auto">
          <a:xfrm>
            <a:off x="1084929" y="116632"/>
            <a:ext cx="8061325" cy="922338"/>
          </a:xfrm>
          <a:prstGeom prst="rect">
            <a:avLst/>
          </a:prstGeom>
          <a:noFill/>
          <a:ln w="9525">
            <a:noFill/>
            <a:miter lim="800000"/>
            <a:headEnd/>
            <a:tailEnd/>
          </a:ln>
          <a:effectLst/>
        </p:spPr>
        <p:txBody>
          <a:bodyPr anchor="ctr"/>
          <a:lstStyle/>
          <a:p>
            <a:pPr eaLnBrk="0" hangingPunct="0"/>
            <a:r>
              <a:rPr lang="en-US" i="0" dirty="0" smtClean="0">
                <a:latin typeface="Verdana" pitchFamily="34" charset="0"/>
              </a:rPr>
              <a:t>From the </a:t>
            </a:r>
            <a:r>
              <a:rPr lang="en-US" i="0" dirty="0">
                <a:latin typeface="Verdana" pitchFamily="34" charset="0"/>
              </a:rPr>
              <a:t>final evaluation of the Scientific Committee of the results of </a:t>
            </a:r>
            <a:r>
              <a:rPr lang="en-US" i="0" dirty="0" err="1">
                <a:latin typeface="Verdana" pitchFamily="34" charset="0"/>
              </a:rPr>
              <a:t>Moniter</a:t>
            </a:r>
            <a:endParaRPr lang="it-IT" i="0" dirty="0">
              <a:latin typeface="Verdana" pitchFamily="34" charset="0"/>
            </a:endParaRPr>
          </a:p>
        </p:txBody>
      </p:sp>
    </p:spTree>
    <p:extLst>
      <p:ext uri="{BB962C8B-B14F-4D97-AF65-F5344CB8AC3E}">
        <p14:creationId xmlns:p14="http://schemas.microsoft.com/office/powerpoint/2010/main" val="3186012391"/>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5"/>
          <p:cNvSpPr>
            <a:spLocks noChangeArrowheads="1"/>
          </p:cNvSpPr>
          <p:nvPr/>
        </p:nvSpPr>
        <p:spPr bwMode="auto">
          <a:xfrm>
            <a:off x="1073150" y="7938"/>
            <a:ext cx="8061325" cy="922338"/>
          </a:xfrm>
          <a:prstGeom prst="rect">
            <a:avLst/>
          </a:prstGeom>
          <a:noFill/>
          <a:ln w="9525">
            <a:noFill/>
            <a:miter lim="800000"/>
            <a:headEnd/>
            <a:tailEnd/>
          </a:ln>
          <a:effectLst/>
        </p:spPr>
        <p:txBody>
          <a:bodyPr anchor="ctr"/>
          <a:lstStyle/>
          <a:p>
            <a:pPr eaLnBrk="0" hangingPunct="0"/>
            <a:r>
              <a:rPr lang="it-IT" i="0" dirty="0" smtClean="0">
                <a:latin typeface="Verdana" pitchFamily="34" charset="0"/>
              </a:rPr>
              <a:t>The press release (Bologna, </a:t>
            </a:r>
            <a:r>
              <a:rPr lang="it-IT" i="0" dirty="0" err="1" smtClean="0">
                <a:latin typeface="Verdana" pitchFamily="34" charset="0"/>
              </a:rPr>
              <a:t>dec</a:t>
            </a:r>
            <a:r>
              <a:rPr lang="it-IT" i="0" dirty="0" smtClean="0">
                <a:latin typeface="Verdana" pitchFamily="34" charset="0"/>
              </a:rPr>
              <a:t> 2 2011)</a:t>
            </a:r>
            <a:endParaRPr lang="it-IT" i="0" dirty="0">
              <a:latin typeface="Verdana" pitchFamily="34" charset="0"/>
            </a:endParaRPr>
          </a:p>
        </p:txBody>
      </p:sp>
      <p:sp>
        <p:nvSpPr>
          <p:cNvPr id="3076" name="Segnaposto contenuto 2"/>
          <p:cNvSpPr>
            <a:spLocks/>
          </p:cNvSpPr>
          <p:nvPr/>
        </p:nvSpPr>
        <p:spPr bwMode="auto">
          <a:xfrm>
            <a:off x="539552" y="1412776"/>
            <a:ext cx="8208912" cy="3456384"/>
          </a:xfrm>
          <a:prstGeom prst="rect">
            <a:avLst/>
          </a:prstGeom>
          <a:noFill/>
          <a:ln w="9525">
            <a:noFill/>
            <a:miter lim="800000"/>
            <a:headEnd/>
            <a:tailEnd/>
          </a:ln>
        </p:spPr>
        <p:txBody>
          <a:bodyPr/>
          <a:lstStyle/>
          <a:p>
            <a:pPr marL="342900" indent="-342900" eaLnBrk="0" hangingPunct="0">
              <a:spcBef>
                <a:spcPct val="20000"/>
              </a:spcBef>
              <a:buClr>
                <a:srgbClr val="FFC20F"/>
              </a:buClr>
              <a:buFontTx/>
              <a:buChar char="•"/>
            </a:pPr>
            <a:r>
              <a:rPr lang="en-US" b="0" i="0" dirty="0">
                <a:latin typeface="Verdana" pitchFamily="34" charset="0"/>
              </a:rPr>
              <a:t>emphasized the lack of excess cancer risk </a:t>
            </a:r>
            <a:r>
              <a:rPr lang="en-US" b="0" i="0" dirty="0" smtClean="0">
                <a:latin typeface="Verdana" pitchFamily="34" charset="0"/>
              </a:rPr>
              <a:t>(avoided </a:t>
            </a:r>
            <a:r>
              <a:rPr lang="en-US" b="0" i="0" dirty="0">
                <a:latin typeface="Verdana" pitchFamily="34" charset="0"/>
              </a:rPr>
              <a:t>mentioning the signal of the </a:t>
            </a:r>
            <a:r>
              <a:rPr lang="en-US" b="0" i="0" dirty="0" smtClean="0">
                <a:latin typeface="Verdana" pitchFamily="34" charset="0"/>
              </a:rPr>
              <a:t>N-H disease)</a:t>
            </a:r>
            <a:endParaRPr lang="it-IT" b="0" i="0" dirty="0">
              <a:latin typeface="Verdana" pitchFamily="34" charset="0"/>
            </a:endParaRPr>
          </a:p>
          <a:p>
            <a:pPr marL="342900" indent="-342900" eaLnBrk="0" hangingPunct="0">
              <a:spcBef>
                <a:spcPct val="20000"/>
              </a:spcBef>
              <a:buClr>
                <a:srgbClr val="FFC20F"/>
              </a:buClr>
              <a:buFontTx/>
              <a:buChar char="•"/>
            </a:pPr>
            <a:r>
              <a:rPr lang="en-US" b="0" i="0" dirty="0">
                <a:latin typeface="Verdana" pitchFamily="34" charset="0"/>
              </a:rPr>
              <a:t>softened the interpretation of the effects on the outcome of pregnancy, as they fall "within the regional </a:t>
            </a:r>
            <a:r>
              <a:rPr lang="en-US" b="0" i="0" dirty="0" smtClean="0">
                <a:latin typeface="Verdana" pitchFamily="34" charset="0"/>
              </a:rPr>
              <a:t>average“</a:t>
            </a:r>
          </a:p>
          <a:p>
            <a:pPr marL="342900" indent="-342900" eaLnBrk="0" hangingPunct="0">
              <a:spcBef>
                <a:spcPct val="20000"/>
              </a:spcBef>
              <a:buClr>
                <a:srgbClr val="FFC20F"/>
              </a:buClr>
              <a:buFontTx/>
              <a:buChar char="•"/>
            </a:pPr>
            <a:r>
              <a:rPr lang="en-US" b="0" i="0" dirty="0">
                <a:latin typeface="Verdana" pitchFamily="34" charset="0"/>
              </a:rPr>
              <a:t>pointed out that there was no evidence that preterm birth influenced the future health of the </a:t>
            </a:r>
            <a:r>
              <a:rPr lang="en-US" b="0" i="0" dirty="0" smtClean="0">
                <a:latin typeface="Verdana" pitchFamily="34" charset="0"/>
              </a:rPr>
              <a:t>unborn</a:t>
            </a:r>
            <a:endParaRPr lang="it-IT" b="0" i="0" dirty="0">
              <a:latin typeface="Verdana" pitchFamily="34" charset="0"/>
            </a:endParaRPr>
          </a:p>
        </p:txBody>
      </p:sp>
      <p:sp>
        <p:nvSpPr>
          <p:cNvPr id="5" name="Rettangolo 4"/>
          <p:cNvSpPr/>
          <p:nvPr/>
        </p:nvSpPr>
        <p:spPr>
          <a:xfrm>
            <a:off x="467544" y="1844824"/>
            <a:ext cx="8208912" cy="3744415"/>
          </a:xfrm>
          <a:prstGeom prst="rect">
            <a:avLst/>
          </a:prstGeom>
          <a:noFill/>
        </p:spPr>
        <p:txBody>
          <a:bodyPr wrap="none" lIns="91440" tIns="45720" rIns="91440" bIns="45720">
            <a:prstTxWarp prst="textStop">
              <a:avLst/>
            </a:prstTxWarp>
            <a:spAutoFit/>
          </a:bodyPr>
          <a:lstStyle/>
          <a:p>
            <a:pPr algn="ctr"/>
            <a:r>
              <a:rPr lang="it-IT" sz="5400" b="1" cap="none" spc="0" dirty="0" err="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FF00"/>
                </a:solidFill>
                <a:effectLst>
                  <a:outerShdw blurRad="50800" dist="40000" dir="5400000" algn="tl" rotWithShape="0">
                    <a:srgbClr val="000000">
                      <a:shade val="5000"/>
                      <a:satMod val="120000"/>
                      <a:alpha val="33000"/>
                    </a:srgbClr>
                  </a:outerShdw>
                </a:effectLst>
              </a:rPr>
              <a:t>Political</a:t>
            </a:r>
            <a:r>
              <a:rPr lang="it-IT"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FF00"/>
                </a:solidFill>
                <a:effectLst>
                  <a:outerShdw blurRad="50800" dist="40000" dir="5400000" algn="tl" rotWithShape="0">
                    <a:srgbClr val="000000">
                      <a:shade val="5000"/>
                      <a:satMod val="120000"/>
                      <a:alpha val="33000"/>
                    </a:srgbClr>
                  </a:outerShdw>
                </a:effectLst>
              </a:rPr>
              <a:t> </a:t>
            </a:r>
            <a:r>
              <a:rPr lang="it-IT" sz="5400" b="1" cap="none" spc="0" dirty="0" err="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FF00"/>
                </a:solidFill>
                <a:effectLst>
                  <a:outerShdw blurRad="50800" dist="40000" dir="5400000" algn="tl" rotWithShape="0">
                    <a:srgbClr val="000000">
                      <a:shade val="5000"/>
                      <a:satMod val="120000"/>
                      <a:alpha val="33000"/>
                    </a:srgbClr>
                  </a:outerShdw>
                </a:effectLst>
              </a:rPr>
              <a:t>reassurance</a:t>
            </a:r>
            <a:endParaRPr lang="it-IT"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FF00"/>
              </a:solidFill>
              <a:effectLst>
                <a:outerShdw blurRad="50800" dist="40000" dir="5400000" algn="tl" rotWithShape="0">
                  <a:srgbClr val="000000">
                    <a:shade val="5000"/>
                    <a:satMod val="120000"/>
                    <a:alpha val="33000"/>
                  </a:srgbClr>
                </a:outerShdw>
              </a:effectLst>
            </a:endParaRPr>
          </a:p>
        </p:txBody>
      </p:sp>
      <p:sp>
        <p:nvSpPr>
          <p:cNvPr id="6" name="Rectangle 5"/>
          <p:cNvSpPr>
            <a:spLocks noChangeArrowheads="1"/>
          </p:cNvSpPr>
          <p:nvPr/>
        </p:nvSpPr>
        <p:spPr bwMode="auto">
          <a:xfrm>
            <a:off x="11914" y="5589239"/>
            <a:ext cx="9134475" cy="572699"/>
          </a:xfrm>
          <a:prstGeom prst="rect">
            <a:avLst/>
          </a:prstGeom>
          <a:noFill/>
          <a:ln w="9525">
            <a:noFill/>
            <a:miter lim="800000"/>
            <a:headEnd/>
            <a:tailEnd/>
          </a:ln>
          <a:effectLst/>
        </p:spPr>
        <p:txBody>
          <a:bodyPr anchor="ctr"/>
          <a:lstStyle/>
          <a:p>
            <a:pPr eaLnBrk="0" hangingPunct="0"/>
            <a:r>
              <a:rPr lang="it-IT" sz="2000" b="0" i="0" dirty="0" smtClean="0">
                <a:solidFill>
                  <a:schemeClr val="accent5">
                    <a:lumMod val="60000"/>
                    <a:lumOff val="40000"/>
                  </a:schemeClr>
                </a:solidFill>
                <a:latin typeface="Verdana" pitchFamily="34" charset="0"/>
              </a:rPr>
              <a:t>B. </a:t>
            </a:r>
            <a:r>
              <a:rPr lang="it-IT" sz="2000" b="0" i="0" dirty="0" err="1" smtClean="0">
                <a:solidFill>
                  <a:schemeClr val="accent5">
                    <a:lumMod val="60000"/>
                    <a:lumOff val="40000"/>
                  </a:schemeClr>
                </a:solidFill>
                <a:latin typeface="Verdana" pitchFamily="34" charset="0"/>
              </a:rPr>
              <a:t>Terracini</a:t>
            </a:r>
            <a:r>
              <a:rPr lang="it-IT" sz="2000" b="0" i="0" dirty="0">
                <a:solidFill>
                  <a:schemeClr val="accent5">
                    <a:lumMod val="60000"/>
                    <a:lumOff val="40000"/>
                  </a:schemeClr>
                </a:solidFill>
                <a:latin typeface="Verdana" pitchFamily="34" charset="0"/>
              </a:rPr>
              <a:t> </a:t>
            </a:r>
            <a:r>
              <a:rPr lang="it-IT" sz="2000" b="0" i="0" dirty="0">
                <a:solidFill>
                  <a:schemeClr val="accent5">
                    <a:lumMod val="60000"/>
                    <a:lumOff val="40000"/>
                  </a:schemeClr>
                </a:solidFill>
                <a:latin typeface="Verdana" pitchFamily="34" charset="0"/>
                <a:hlinkClick r:id="rId3"/>
              </a:rPr>
              <a:t>http://</a:t>
            </a:r>
            <a:r>
              <a:rPr lang="it-IT" sz="2000" b="0" i="0" dirty="0" smtClean="0">
                <a:solidFill>
                  <a:schemeClr val="accent5">
                    <a:lumMod val="60000"/>
                    <a:lumOff val="40000"/>
                  </a:schemeClr>
                </a:solidFill>
                <a:latin typeface="Verdana" pitchFamily="34" charset="0"/>
                <a:hlinkClick r:id="rId3"/>
              </a:rPr>
              <a:t>www.epiprev.it/lettera/moniter-discussioni-intorno-un-comunicato-stampa</a:t>
            </a:r>
            <a:r>
              <a:rPr lang="it-IT" sz="2000" b="0" i="0" dirty="0" smtClean="0">
                <a:solidFill>
                  <a:schemeClr val="accent5">
                    <a:lumMod val="60000"/>
                    <a:lumOff val="40000"/>
                  </a:schemeClr>
                </a:solidFill>
                <a:latin typeface="Verdana" pitchFamily="34" charset="0"/>
              </a:rPr>
              <a:t>  E</a:t>
            </a:r>
            <a:r>
              <a:rPr lang="es-ES" sz="2000" b="0" i="0" dirty="0" smtClean="0">
                <a:solidFill>
                  <a:schemeClr val="accent5">
                    <a:lumMod val="60000"/>
                    <a:lumOff val="40000"/>
                  </a:schemeClr>
                </a:solidFill>
              </a:rPr>
              <a:t>pidemiol </a:t>
            </a:r>
            <a:r>
              <a:rPr lang="es-ES" sz="2000" b="0" i="0" dirty="0">
                <a:solidFill>
                  <a:schemeClr val="accent5">
                    <a:lumMod val="60000"/>
                    <a:lumOff val="40000"/>
                  </a:schemeClr>
                </a:solidFill>
              </a:rPr>
              <a:t>Prev 2012; 36 (1),</a:t>
            </a:r>
            <a:endParaRPr lang="it-IT" sz="2000" b="0" i="0" dirty="0">
              <a:solidFill>
                <a:schemeClr val="accent5">
                  <a:lumMod val="60000"/>
                  <a:lumOff val="40000"/>
                </a:schemeClr>
              </a:solidFill>
              <a:latin typeface="Verdana"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5"/>
          <p:cNvSpPr>
            <a:spLocks noChangeArrowheads="1"/>
          </p:cNvSpPr>
          <p:nvPr/>
        </p:nvSpPr>
        <p:spPr bwMode="auto">
          <a:xfrm>
            <a:off x="1073150" y="44450"/>
            <a:ext cx="8061325" cy="922338"/>
          </a:xfrm>
          <a:prstGeom prst="rect">
            <a:avLst/>
          </a:prstGeom>
          <a:noFill/>
          <a:ln w="9525">
            <a:noFill/>
            <a:miter lim="800000"/>
            <a:headEnd/>
            <a:tailEnd/>
          </a:ln>
          <a:effectLst/>
        </p:spPr>
        <p:txBody>
          <a:bodyPr anchor="ctr"/>
          <a:lstStyle/>
          <a:p>
            <a:pPr eaLnBrk="0" hangingPunct="0"/>
            <a:r>
              <a:rPr lang="en-US" i="0" dirty="0">
                <a:latin typeface="Verdana" pitchFamily="34" charset="0"/>
              </a:rPr>
              <a:t>the position of the committees anti-incinerators</a:t>
            </a:r>
            <a:endParaRPr lang="it-IT" i="0" dirty="0">
              <a:latin typeface="Verdana" pitchFamily="34" charset="0"/>
            </a:endParaRPr>
          </a:p>
        </p:txBody>
      </p:sp>
      <p:sp>
        <p:nvSpPr>
          <p:cNvPr id="3076" name="Segnaposto contenuto 2"/>
          <p:cNvSpPr>
            <a:spLocks/>
          </p:cNvSpPr>
          <p:nvPr/>
        </p:nvSpPr>
        <p:spPr bwMode="auto">
          <a:xfrm>
            <a:off x="1140106" y="1772816"/>
            <a:ext cx="6911975" cy="2879725"/>
          </a:xfrm>
          <a:prstGeom prst="rect">
            <a:avLst/>
          </a:prstGeom>
          <a:noFill/>
          <a:ln w="9525">
            <a:noFill/>
            <a:miter lim="800000"/>
            <a:headEnd/>
            <a:tailEnd/>
          </a:ln>
        </p:spPr>
        <p:txBody>
          <a:bodyPr/>
          <a:lstStyle/>
          <a:p>
            <a:pPr marL="342900" indent="-342900" eaLnBrk="0" hangingPunct="0">
              <a:spcBef>
                <a:spcPct val="20000"/>
              </a:spcBef>
              <a:buClr>
                <a:srgbClr val="FFC20F"/>
              </a:buClr>
              <a:buFontTx/>
              <a:buChar char="•"/>
            </a:pPr>
            <a:r>
              <a:rPr lang="it-IT" b="0" i="0" dirty="0" err="1">
                <a:latin typeface="Verdana" pitchFamily="34" charset="0"/>
              </a:rPr>
              <a:t>discrediting</a:t>
            </a:r>
            <a:r>
              <a:rPr lang="it-IT" b="0" i="0" dirty="0">
                <a:latin typeface="Verdana" pitchFamily="34" charset="0"/>
              </a:rPr>
              <a:t> the </a:t>
            </a:r>
            <a:r>
              <a:rPr lang="it-IT" b="0" i="0" dirty="0" err="1">
                <a:latin typeface="Verdana" pitchFamily="34" charset="0"/>
              </a:rPr>
              <a:t>methodology</a:t>
            </a:r>
            <a:endParaRPr lang="it-IT" sz="2000" b="0" i="0" dirty="0">
              <a:latin typeface="Verdana" pitchFamily="34" charset="0"/>
            </a:endParaRPr>
          </a:p>
        </p:txBody>
      </p:sp>
      <p:sp>
        <p:nvSpPr>
          <p:cNvPr id="7" name="Rettangolo 6"/>
          <p:cNvSpPr/>
          <p:nvPr/>
        </p:nvSpPr>
        <p:spPr>
          <a:xfrm>
            <a:off x="467544" y="1772816"/>
            <a:ext cx="8208912" cy="3744415"/>
          </a:xfrm>
          <a:prstGeom prst="rect">
            <a:avLst/>
          </a:prstGeom>
          <a:noFill/>
        </p:spPr>
        <p:txBody>
          <a:bodyPr wrap="none" lIns="91440" tIns="45720" rIns="91440" bIns="45720">
            <a:prstTxWarp prst="textStop">
              <a:avLst/>
            </a:prstTxWarp>
            <a:spAutoFit/>
          </a:bodyPr>
          <a:lstStyle/>
          <a:p>
            <a:pPr algn="ctr"/>
            <a:r>
              <a:rPr lang="it-IT" sz="5400" b="1" cap="none" spc="0" dirty="0" err="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00B0F0"/>
                </a:solidFill>
                <a:effectLst>
                  <a:outerShdw blurRad="50800" dist="40000" dir="5400000" algn="tl" rotWithShape="0">
                    <a:srgbClr val="000000">
                      <a:shade val="5000"/>
                      <a:satMod val="120000"/>
                      <a:alpha val="33000"/>
                    </a:srgbClr>
                  </a:outerShdw>
                </a:effectLst>
              </a:rPr>
              <a:t>Population</a:t>
            </a:r>
            <a:r>
              <a:rPr lang="it-IT"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00B0F0"/>
                </a:solidFill>
                <a:effectLst>
                  <a:outerShdw blurRad="50800" dist="40000" dir="5400000" algn="tl" rotWithShape="0">
                    <a:srgbClr val="000000">
                      <a:shade val="5000"/>
                      <a:satMod val="120000"/>
                      <a:alpha val="33000"/>
                    </a:srgbClr>
                  </a:outerShdw>
                </a:effectLst>
              </a:rPr>
              <a:t> </a:t>
            </a:r>
            <a:r>
              <a:rPr lang="it-IT" sz="5400" b="1" cap="none" spc="0" dirty="0" err="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00B0F0"/>
                </a:solidFill>
                <a:effectLst>
                  <a:outerShdw blurRad="50800" dist="40000" dir="5400000" algn="tl" rotWithShape="0">
                    <a:srgbClr val="000000">
                      <a:shade val="5000"/>
                      <a:satMod val="120000"/>
                      <a:alpha val="33000"/>
                    </a:srgbClr>
                  </a:outerShdw>
                </a:effectLst>
              </a:rPr>
              <a:t>worries</a:t>
            </a:r>
            <a:endParaRPr lang="it-IT"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00B0F0"/>
              </a:solidFill>
              <a:effectLst>
                <a:outerShdw blurRad="50800" dist="40000" dir="5400000" algn="tl" rotWithShape="0">
                  <a:srgbClr val="000000">
                    <a:shade val="5000"/>
                    <a:satMod val="120000"/>
                    <a:alpha val="33000"/>
                  </a:srgbClr>
                </a:outerShdw>
              </a:effectLst>
            </a:endParaRPr>
          </a:p>
        </p:txBody>
      </p:sp>
    </p:spTree>
    <p:extLst>
      <p:ext uri="{BB962C8B-B14F-4D97-AF65-F5344CB8AC3E}">
        <p14:creationId xmlns:p14="http://schemas.microsoft.com/office/powerpoint/2010/main" val="63329481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5"/>
          <p:cNvSpPr>
            <a:spLocks noChangeArrowheads="1"/>
          </p:cNvSpPr>
          <p:nvPr/>
        </p:nvSpPr>
        <p:spPr bwMode="auto">
          <a:xfrm>
            <a:off x="1073150" y="44450"/>
            <a:ext cx="8061325" cy="922338"/>
          </a:xfrm>
          <a:prstGeom prst="rect">
            <a:avLst/>
          </a:prstGeom>
          <a:noFill/>
          <a:ln w="9525">
            <a:noFill/>
            <a:miter lim="800000"/>
            <a:headEnd/>
            <a:tailEnd/>
          </a:ln>
          <a:effectLst/>
        </p:spPr>
        <p:txBody>
          <a:bodyPr anchor="ctr"/>
          <a:lstStyle/>
          <a:p>
            <a:pPr eaLnBrk="0" hangingPunct="0"/>
            <a:r>
              <a:rPr lang="en-US" sz="2000" i="0" dirty="0">
                <a:latin typeface="Verdana" pitchFamily="34" charset="0"/>
              </a:rPr>
              <a:t>Toward a public understanding </a:t>
            </a:r>
            <a:r>
              <a:rPr lang="en-US" sz="2000" i="0" dirty="0" smtClean="0">
                <a:latin typeface="Verdana" pitchFamily="34" charset="0"/>
              </a:rPr>
              <a:t>of environmental epidemiological studies results</a:t>
            </a:r>
            <a:endParaRPr lang="it-IT" sz="2000" i="0" dirty="0">
              <a:latin typeface="Verdana" pitchFamily="34" charset="0"/>
            </a:endParaRPr>
          </a:p>
        </p:txBody>
      </p:sp>
      <p:sp>
        <p:nvSpPr>
          <p:cNvPr id="7" name="Segnaposto contenuto 2"/>
          <p:cNvSpPr>
            <a:spLocks/>
          </p:cNvSpPr>
          <p:nvPr/>
        </p:nvSpPr>
        <p:spPr bwMode="auto">
          <a:xfrm>
            <a:off x="754584" y="1916832"/>
            <a:ext cx="7272808" cy="1871663"/>
          </a:xfrm>
          <a:prstGeom prst="rect">
            <a:avLst/>
          </a:prstGeom>
          <a:noFill/>
          <a:ln w="9525">
            <a:noFill/>
            <a:miter lim="800000"/>
            <a:headEnd/>
            <a:tailEnd/>
          </a:ln>
        </p:spPr>
        <p:txBody>
          <a:bodyPr/>
          <a:lstStyle/>
          <a:p>
            <a:pPr marL="342900" indent="-342900" eaLnBrk="0" hangingPunct="0">
              <a:spcBef>
                <a:spcPct val="20000"/>
              </a:spcBef>
              <a:buClr>
                <a:srgbClr val="FFC20F"/>
              </a:buClr>
              <a:buFontTx/>
              <a:buChar char="•"/>
            </a:pPr>
            <a:r>
              <a:rPr lang="it-IT" b="0" i="0" dirty="0">
                <a:latin typeface="Verdana" pitchFamily="34" charset="0"/>
                <a:ea typeface="Verdana" pitchFamily="34" charset="0"/>
                <a:cs typeface="Verdana" pitchFamily="34" charset="0"/>
              </a:rPr>
              <a:t>maximum </a:t>
            </a:r>
            <a:r>
              <a:rPr lang="it-IT" b="0" i="0" dirty="0" err="1" smtClean="0">
                <a:latin typeface="Verdana" pitchFamily="34" charset="0"/>
                <a:ea typeface="Verdana" pitchFamily="34" charset="0"/>
                <a:cs typeface="Verdana" pitchFamily="34" charset="0"/>
              </a:rPr>
              <a:t>transparency</a:t>
            </a:r>
            <a:r>
              <a:rPr lang="it-IT" b="0" i="0" dirty="0" smtClean="0">
                <a:latin typeface="Verdana" pitchFamily="34" charset="0"/>
                <a:ea typeface="Verdana" pitchFamily="34" charset="0"/>
                <a:cs typeface="Verdana" pitchFamily="34" charset="0"/>
              </a:rPr>
              <a:t> (</a:t>
            </a:r>
            <a:r>
              <a:rPr lang="it-IT" b="0" i="0" dirty="0" err="1" smtClean="0">
                <a:latin typeface="Verdana" pitchFamily="34" charset="0"/>
                <a:ea typeface="Verdana" pitchFamily="34" charset="0"/>
                <a:cs typeface="Verdana" pitchFamily="34" charset="0"/>
              </a:rPr>
              <a:t>protocol</a:t>
            </a:r>
            <a:r>
              <a:rPr lang="it-IT" b="0" i="0" dirty="0" smtClean="0">
                <a:latin typeface="Verdana" pitchFamily="34" charset="0"/>
                <a:ea typeface="Verdana" pitchFamily="34" charset="0"/>
                <a:cs typeface="Verdana" pitchFamily="34" charset="0"/>
              </a:rPr>
              <a:t>, </a:t>
            </a:r>
            <a:r>
              <a:rPr lang="it-IT" b="0" i="0" dirty="0" err="1" smtClean="0">
                <a:latin typeface="Verdana" pitchFamily="34" charset="0"/>
                <a:ea typeface="Verdana" pitchFamily="34" charset="0"/>
                <a:cs typeface="Verdana" pitchFamily="34" charset="0"/>
              </a:rPr>
              <a:t>methods</a:t>
            </a:r>
            <a:r>
              <a:rPr lang="it-IT" b="0" i="0" dirty="0" smtClean="0">
                <a:latin typeface="Verdana" pitchFamily="34" charset="0"/>
                <a:ea typeface="Verdana" pitchFamily="34" charset="0"/>
                <a:cs typeface="Verdana" pitchFamily="34" charset="0"/>
              </a:rPr>
              <a:t>, reports)</a:t>
            </a:r>
          </a:p>
          <a:p>
            <a:pPr marL="342900" indent="-342900" eaLnBrk="0" hangingPunct="0">
              <a:spcBef>
                <a:spcPct val="20000"/>
              </a:spcBef>
              <a:buClr>
                <a:srgbClr val="FFC20F"/>
              </a:buClr>
              <a:buFontTx/>
              <a:buChar char="•"/>
            </a:pPr>
            <a:r>
              <a:rPr lang="en-US" b="0" i="0" dirty="0" smtClean="0">
                <a:latin typeface="Verdana" pitchFamily="34" charset="0"/>
                <a:ea typeface="Verdana" pitchFamily="34" charset="0"/>
                <a:cs typeface="Verdana" pitchFamily="34" charset="0"/>
              </a:rPr>
              <a:t>integration </a:t>
            </a:r>
            <a:r>
              <a:rPr lang="en-US" b="0" i="0" dirty="0">
                <a:latin typeface="Verdana" pitchFamily="34" charset="0"/>
                <a:ea typeface="Verdana" pitchFamily="34" charset="0"/>
                <a:cs typeface="Verdana" pitchFamily="34" charset="0"/>
              </a:rPr>
              <a:t>between </a:t>
            </a:r>
            <a:r>
              <a:rPr lang="en-US" b="0" i="0" dirty="0" smtClean="0">
                <a:latin typeface="Verdana" pitchFamily="34" charset="0"/>
                <a:ea typeface="Verdana" pitchFamily="34" charset="0"/>
                <a:cs typeface="Verdana" pitchFamily="34" charset="0"/>
              </a:rPr>
              <a:t>epidemiologists and risk communicators</a:t>
            </a:r>
            <a:endParaRPr lang="it-IT" sz="2000" b="0" i="0" dirty="0">
              <a:latin typeface="Verdana" pitchFamily="34" charset="0"/>
              <a:ea typeface="Verdana" pitchFamily="34" charset="0"/>
              <a:cs typeface="Verdana" pitchFamily="34" charset="0"/>
            </a:endParaRPr>
          </a:p>
        </p:txBody>
      </p:sp>
    </p:spTree>
    <p:extLst>
      <p:ext uri="{BB962C8B-B14F-4D97-AF65-F5344CB8AC3E}">
        <p14:creationId xmlns:p14="http://schemas.microsoft.com/office/powerpoint/2010/main" val="360741323"/>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5"/>
          <p:cNvSpPr>
            <a:spLocks noChangeArrowheads="1"/>
          </p:cNvSpPr>
          <p:nvPr/>
        </p:nvSpPr>
        <p:spPr bwMode="auto">
          <a:xfrm>
            <a:off x="1073150" y="44450"/>
            <a:ext cx="8061325" cy="922338"/>
          </a:xfrm>
          <a:prstGeom prst="rect">
            <a:avLst/>
          </a:prstGeom>
          <a:noFill/>
          <a:ln w="9525">
            <a:noFill/>
            <a:miter lim="800000"/>
            <a:headEnd/>
            <a:tailEnd/>
          </a:ln>
          <a:effectLst/>
        </p:spPr>
        <p:txBody>
          <a:bodyPr anchor="ctr"/>
          <a:lstStyle/>
          <a:p>
            <a:pPr eaLnBrk="0" hangingPunct="0"/>
            <a:r>
              <a:rPr lang="en-US" i="0" dirty="0">
                <a:latin typeface="Verdana" pitchFamily="34" charset="0"/>
              </a:rPr>
              <a:t>Toward a public understanding </a:t>
            </a:r>
            <a:r>
              <a:rPr lang="en-US" i="0" dirty="0" smtClean="0">
                <a:latin typeface="Verdana" pitchFamily="34" charset="0"/>
              </a:rPr>
              <a:t>of   epidemiological studies results</a:t>
            </a:r>
            <a:endParaRPr lang="it-IT" i="0" dirty="0">
              <a:latin typeface="Verdana" pitchFamily="34" charset="0"/>
            </a:endParaRPr>
          </a:p>
        </p:txBody>
      </p:sp>
      <p:sp>
        <p:nvSpPr>
          <p:cNvPr id="4" name="Oval 17"/>
          <p:cNvSpPr>
            <a:spLocks noChangeArrowheads="1"/>
          </p:cNvSpPr>
          <p:nvPr/>
        </p:nvSpPr>
        <p:spPr bwMode="auto">
          <a:xfrm>
            <a:off x="785646" y="1189033"/>
            <a:ext cx="2578561" cy="2218692"/>
          </a:xfrm>
          <a:prstGeom prst="ellipse">
            <a:avLst/>
          </a:prstGeom>
          <a:solidFill>
            <a:srgbClr val="CC99FF"/>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t-IT" sz="2800" b="0" i="0" u="none" strike="noStrike" kern="0" cap="none" spc="0" normalizeH="0" baseline="0" noProof="0" dirty="0" err="1" smtClean="0">
                <a:ln>
                  <a:noFill/>
                </a:ln>
                <a:solidFill>
                  <a:sysClr val="windowText" lastClr="000000"/>
                </a:solidFill>
                <a:effectLst/>
                <a:uLnTx/>
                <a:uFillTx/>
              </a:rPr>
              <a:t>evidence</a:t>
            </a:r>
            <a:endParaRPr kumimoji="0" lang="it-IT" sz="2800" b="0" i="0" u="none" strike="noStrike" kern="0" cap="none" spc="0" normalizeH="0" baseline="0" noProof="0" dirty="0" smtClean="0">
              <a:ln>
                <a:noFill/>
              </a:ln>
              <a:solidFill>
                <a:sysClr val="windowText" lastClr="000000"/>
              </a:solidFill>
              <a:effectLst/>
              <a:uLnTx/>
              <a:uFillTx/>
            </a:endParaRPr>
          </a:p>
        </p:txBody>
      </p:sp>
      <p:sp>
        <p:nvSpPr>
          <p:cNvPr id="5" name="Oval 17"/>
          <p:cNvSpPr>
            <a:spLocks noChangeArrowheads="1"/>
          </p:cNvSpPr>
          <p:nvPr/>
        </p:nvSpPr>
        <p:spPr bwMode="auto">
          <a:xfrm>
            <a:off x="5004048" y="1210308"/>
            <a:ext cx="2578561" cy="2218692"/>
          </a:xfrm>
          <a:prstGeom prst="ellipse">
            <a:avLst/>
          </a:prstGeom>
          <a:solidFill>
            <a:srgbClr val="CC99FF"/>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t-IT" sz="2800" b="0" i="0" u="none" strike="noStrike" kern="0" cap="none" spc="0" normalizeH="0" baseline="0" noProof="0" dirty="0" err="1" smtClean="0">
                <a:ln>
                  <a:noFill/>
                </a:ln>
                <a:solidFill>
                  <a:sysClr val="windowText" lastClr="000000"/>
                </a:solidFill>
                <a:effectLst/>
                <a:uLnTx/>
                <a:uFillTx/>
              </a:rPr>
              <a:t>Inform</a:t>
            </a:r>
            <a:r>
              <a:rPr kumimoji="0" lang="it-IT" sz="2800" b="0" i="0" u="none" strike="noStrike" kern="0" cap="none" spc="0" normalizeH="0" baseline="0" noProof="0" dirty="0" smtClean="0">
                <a:ln>
                  <a:noFill/>
                </a:ln>
                <a:solidFill>
                  <a:sysClr val="windowText" lastClr="000000"/>
                </a:solidFill>
                <a:effectLst/>
                <a:uLnTx/>
                <a:uFillTx/>
              </a:rPr>
              <a:t> policy</a:t>
            </a:r>
          </a:p>
        </p:txBody>
      </p:sp>
      <p:sp>
        <p:nvSpPr>
          <p:cNvPr id="6" name="Freccia a destra 5"/>
          <p:cNvSpPr/>
          <p:nvPr/>
        </p:nvSpPr>
        <p:spPr bwMode="auto">
          <a:xfrm>
            <a:off x="3707904" y="1923802"/>
            <a:ext cx="1152128" cy="791704"/>
          </a:xfrm>
          <a:prstGeom prst="rightArrow">
            <a:avLst/>
          </a:prstGeom>
          <a:solidFill>
            <a:srgbClr val="FFFF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it-IT" sz="2400" b="1" i="1" u="none" strike="noStrike" cap="none" normalizeH="0" baseline="0" smtClean="0">
              <a:ln>
                <a:noFill/>
              </a:ln>
              <a:solidFill>
                <a:schemeClr val="bg1"/>
              </a:solidFill>
              <a:effectLst/>
              <a:latin typeface="Arial" charset="0"/>
            </a:endParaRPr>
          </a:p>
        </p:txBody>
      </p:sp>
      <p:sp>
        <p:nvSpPr>
          <p:cNvPr id="12" name="Oval 17"/>
          <p:cNvSpPr>
            <a:spLocks noChangeArrowheads="1"/>
          </p:cNvSpPr>
          <p:nvPr/>
        </p:nvSpPr>
        <p:spPr bwMode="auto">
          <a:xfrm>
            <a:off x="2994687" y="3581400"/>
            <a:ext cx="2578561" cy="2218692"/>
          </a:xfrm>
          <a:prstGeom prst="ellipse">
            <a:avLst/>
          </a:prstGeom>
          <a:solidFill>
            <a:srgbClr val="CC99FF"/>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t-IT" sz="2800" b="0" i="0" u="none" strike="noStrike" kern="0" cap="none" spc="0" normalizeH="0" baseline="0" noProof="0" dirty="0" err="1" smtClean="0">
                <a:ln>
                  <a:noFill/>
                </a:ln>
                <a:solidFill>
                  <a:sysClr val="windowText" lastClr="000000"/>
                </a:solidFill>
                <a:effectLst/>
                <a:uLnTx/>
                <a:uFillTx/>
              </a:rPr>
              <a:t>Inform</a:t>
            </a:r>
            <a:r>
              <a:rPr kumimoji="0" lang="it-IT" sz="2800" b="0" i="0" u="none" strike="noStrike" kern="0" cap="none" spc="0" normalizeH="0" baseline="0" noProof="0" dirty="0" smtClean="0">
                <a:ln>
                  <a:noFill/>
                </a:ln>
                <a:solidFill>
                  <a:sysClr val="windowText" lastClr="000000"/>
                </a:solidFill>
                <a:effectLst/>
                <a:uLnTx/>
                <a:uFillTx/>
              </a:rPr>
              <a:t> public</a:t>
            </a:r>
          </a:p>
          <a:p>
            <a:pPr marL="0" marR="0" lvl="0" indent="0" algn="ctr" defTabSz="914400" eaLnBrk="1" fontAlgn="auto" latinLnBrk="0" hangingPunct="1">
              <a:lnSpc>
                <a:spcPct val="100000"/>
              </a:lnSpc>
              <a:spcBef>
                <a:spcPts val="0"/>
              </a:spcBef>
              <a:spcAft>
                <a:spcPts val="0"/>
              </a:spcAft>
              <a:buClrTx/>
              <a:buSzTx/>
              <a:buFontTx/>
              <a:buNone/>
              <a:tabLst/>
              <a:defRPr/>
            </a:pPr>
            <a:r>
              <a:rPr lang="it-IT" sz="2800" b="0" i="0" kern="0" dirty="0">
                <a:solidFill>
                  <a:sysClr val="windowText" lastClr="000000"/>
                </a:solidFill>
              </a:rPr>
              <a:t>?</a:t>
            </a:r>
            <a:endParaRPr kumimoji="0" lang="it-IT" sz="2800" b="0" i="0" u="none" strike="noStrike" kern="0" cap="none" spc="0" normalizeH="0" baseline="0" noProof="0" dirty="0" smtClean="0">
              <a:ln>
                <a:noFill/>
              </a:ln>
              <a:solidFill>
                <a:sysClr val="windowText" lastClr="000000"/>
              </a:solidFill>
              <a:effectLst/>
              <a:uLnTx/>
              <a:uFillTx/>
            </a:endParaRPr>
          </a:p>
        </p:txBody>
      </p:sp>
    </p:spTree>
    <p:extLst>
      <p:ext uri="{BB962C8B-B14F-4D97-AF65-F5344CB8AC3E}">
        <p14:creationId xmlns:p14="http://schemas.microsoft.com/office/powerpoint/2010/main" val="18274144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
          <p:cNvSpPr>
            <a:spLocks noChangeArrowheads="1"/>
          </p:cNvSpPr>
          <p:nvPr/>
        </p:nvSpPr>
        <p:spPr bwMode="auto">
          <a:xfrm>
            <a:off x="735562" y="4293096"/>
            <a:ext cx="7416824"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50000"/>
              </a:lnSpc>
            </a:pPr>
            <a:r>
              <a:rPr lang="it-IT" sz="2400" b="1" dirty="0" smtClean="0">
                <a:solidFill>
                  <a:schemeClr val="folHlink"/>
                </a:solidFill>
                <a:latin typeface="Kristen ITC" pitchFamily="66" charset="0"/>
              </a:rPr>
              <a:t>Francesca </a:t>
            </a:r>
            <a:r>
              <a:rPr lang="it-IT" sz="2400" b="1" dirty="0" err="1">
                <a:solidFill>
                  <a:schemeClr val="folHlink"/>
                </a:solidFill>
                <a:latin typeface="Kristen ITC" pitchFamily="66" charset="0"/>
              </a:rPr>
              <a:t>Mataloni</a:t>
            </a:r>
            <a:r>
              <a:rPr lang="it-IT" sz="2400" b="1" dirty="0">
                <a:solidFill>
                  <a:schemeClr val="folHlink"/>
                </a:solidFill>
                <a:latin typeface="Kristen ITC" pitchFamily="66" charset="0"/>
              </a:rPr>
              <a:t>, </a:t>
            </a:r>
            <a:r>
              <a:rPr lang="it-IT" dirty="0">
                <a:solidFill>
                  <a:schemeClr val="folHlink"/>
                </a:solidFill>
                <a:latin typeface="Kristen ITC" pitchFamily="66" charset="0"/>
              </a:rPr>
              <a:t>Simone </a:t>
            </a:r>
            <a:r>
              <a:rPr lang="it-IT" dirty="0" smtClean="0">
                <a:solidFill>
                  <a:schemeClr val="folHlink"/>
                </a:solidFill>
                <a:latin typeface="Kristen ITC" pitchFamily="66" charset="0"/>
              </a:rPr>
              <a:t>Bucci, </a:t>
            </a:r>
            <a:r>
              <a:rPr lang="it-IT" sz="2400" b="1" dirty="0" smtClean="0">
                <a:solidFill>
                  <a:schemeClr val="folHlink"/>
                </a:solidFill>
                <a:latin typeface="Kristen ITC" pitchFamily="66" charset="0"/>
              </a:rPr>
              <a:t>Martina Nicole </a:t>
            </a:r>
            <a:r>
              <a:rPr lang="it-IT" sz="2400" b="1" dirty="0" err="1" smtClean="0">
                <a:solidFill>
                  <a:schemeClr val="folHlink"/>
                </a:solidFill>
                <a:latin typeface="Kristen ITC" pitchFamily="66" charset="0"/>
              </a:rPr>
              <a:t>Golini</a:t>
            </a:r>
            <a:r>
              <a:rPr lang="it-IT" sz="2400" b="1" dirty="0" smtClean="0">
                <a:solidFill>
                  <a:schemeClr val="folHlink"/>
                </a:solidFill>
                <a:latin typeface="Kristen ITC" pitchFamily="66" charset="0"/>
              </a:rPr>
              <a:t>, Chiara Badaloni, Silvia </a:t>
            </a:r>
            <a:r>
              <a:rPr lang="it-IT" sz="2400" b="1" dirty="0" err="1" smtClean="0">
                <a:solidFill>
                  <a:schemeClr val="folHlink"/>
                </a:solidFill>
                <a:latin typeface="Kristen ITC" pitchFamily="66" charset="0"/>
              </a:rPr>
              <a:t>Narduzzi</a:t>
            </a:r>
            <a:r>
              <a:rPr lang="it-IT" sz="2400" b="1" dirty="0" smtClean="0">
                <a:solidFill>
                  <a:schemeClr val="folHlink"/>
                </a:solidFill>
                <a:latin typeface="Kristen ITC" pitchFamily="66" charset="0"/>
              </a:rPr>
              <a:t>, Mirella Salatino, Patrizia Compagnucci</a:t>
            </a:r>
            <a:endParaRPr lang="it-IT" sz="2400" b="1" dirty="0">
              <a:solidFill>
                <a:schemeClr val="folHlink"/>
              </a:solidFill>
              <a:latin typeface="Kristen ITC" pitchFamily="66" charset="0"/>
            </a:endParaRPr>
          </a:p>
        </p:txBody>
      </p:sp>
      <p:pic>
        <p:nvPicPr>
          <p:cNvPr id="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8875" y="1556792"/>
            <a:ext cx="5850226" cy="2458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871596069"/>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1_Struttura predefinita">
  <a:themeElements>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lnDef>
  </a:objectDefaults>
  <a:extraClrSchemeLst>
    <a:extraClrScheme>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Struttura predefinita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Struttura predefinita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Struttura predefinita">
  <a:themeElements>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Struttura predefinita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Struttura predefinita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presentazione_ottobre_rev_cap_b</Template>
  <TotalTime>3803</TotalTime>
  <Words>634</Words>
  <Application>Microsoft Office PowerPoint</Application>
  <PresentationFormat>Presentazione su schermo (4:3)</PresentationFormat>
  <Paragraphs>113</Paragraphs>
  <Slides>35</Slides>
  <Notes>19</Notes>
  <HiddenSlides>0</HiddenSlides>
  <MMClips>0</MMClips>
  <ScaleCrop>false</ScaleCrop>
  <HeadingPairs>
    <vt:vector size="4" baseType="variant">
      <vt:variant>
        <vt:lpstr>Tema</vt:lpstr>
      </vt:variant>
      <vt:variant>
        <vt:i4>3</vt:i4>
      </vt:variant>
      <vt:variant>
        <vt:lpstr>Titoli diapositive</vt:lpstr>
      </vt:variant>
      <vt:variant>
        <vt:i4>35</vt:i4>
      </vt:variant>
    </vt:vector>
  </HeadingPairs>
  <TitlesOfParts>
    <vt:vector size="38" baseType="lpstr">
      <vt:lpstr>1_Struttura predefinita</vt:lpstr>
      <vt:lpstr>Tema di Office</vt:lpstr>
      <vt:lpstr>2_Struttura predefinita</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ASL-RME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colais</dc:creator>
  <cp:lastModifiedBy>utente</cp:lastModifiedBy>
  <cp:revision>463</cp:revision>
  <dcterms:created xsi:type="dcterms:W3CDTF">2008-03-05T15:50:27Z</dcterms:created>
  <dcterms:modified xsi:type="dcterms:W3CDTF">2012-10-16T05:30:57Z</dcterms:modified>
</cp:coreProperties>
</file>