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86.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Override PartName="/ppt/slideLayouts/slideLayout106.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2.xml" ContentType="application/vnd.openxmlformats-officedocument.presentationml.slideLayout+xml"/>
  <Override PartName="/ppt/notesSlides/notesSlide23.xml" ContentType="application/vnd.openxmlformats-officedocument.presentationml.notesSlide+xml"/>
  <Override PartName="/ppt/slideMasters/slideMaster8.xml" ContentType="application/vnd.openxmlformats-officedocument.presentationml.slideMaster+xml"/>
  <Override PartName="/ppt/notesSlides/notesSlide12.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notesSlides/notesSlide14.xml" ContentType="application/vnd.openxmlformats-officedocument.presentationml.notesSlide+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notesSlides/notesSlide22.xml" ContentType="application/vnd.openxmlformats-officedocument.presentationml.notesSlide+xml"/>
  <Override PartName="/ppt/notesSlides/notesSlide11.xml" ContentType="application/vnd.openxmlformats-officedocument.presentationml.notesSlide+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56" r:id="rId2"/>
    <p:sldMasterId id="2147483771" r:id="rId3"/>
    <p:sldMasterId id="2147483786" r:id="rId4"/>
    <p:sldMasterId id="2147483801" r:id="rId5"/>
    <p:sldMasterId id="2147483816" r:id="rId6"/>
    <p:sldMasterId id="2147483831" r:id="rId7"/>
    <p:sldMasterId id="2147483861" r:id="rId8"/>
  </p:sldMasterIdLst>
  <p:notesMasterIdLst>
    <p:notesMasterId r:id="rId35"/>
  </p:notesMasterIdLst>
  <p:sldIdLst>
    <p:sldId id="293" r:id="rId9"/>
    <p:sldId id="256" r:id="rId10"/>
    <p:sldId id="279" r:id="rId11"/>
    <p:sldId id="257" r:id="rId12"/>
    <p:sldId id="280" r:id="rId13"/>
    <p:sldId id="274" r:id="rId14"/>
    <p:sldId id="262" r:id="rId15"/>
    <p:sldId id="266" r:id="rId16"/>
    <p:sldId id="296" r:id="rId17"/>
    <p:sldId id="282" r:id="rId18"/>
    <p:sldId id="268" r:id="rId19"/>
    <p:sldId id="258" r:id="rId20"/>
    <p:sldId id="281" r:id="rId21"/>
    <p:sldId id="276" r:id="rId22"/>
    <p:sldId id="284" r:id="rId23"/>
    <p:sldId id="286" r:id="rId24"/>
    <p:sldId id="263" r:id="rId25"/>
    <p:sldId id="277" r:id="rId26"/>
    <p:sldId id="259" r:id="rId27"/>
    <p:sldId id="290" r:id="rId28"/>
    <p:sldId id="294" r:id="rId29"/>
    <p:sldId id="289" r:id="rId30"/>
    <p:sldId id="287" r:id="rId31"/>
    <p:sldId id="260" r:id="rId32"/>
    <p:sldId id="297" r:id="rId33"/>
    <p:sldId id="291" r:id="rId34"/>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autoAdjust="0"/>
    <p:restoredTop sz="74971" autoAdjust="0"/>
  </p:normalViewPr>
  <p:slideViewPr>
    <p:cSldViewPr>
      <p:cViewPr varScale="1">
        <p:scale>
          <a:sx n="56" d="100"/>
          <a:sy n="56" d="100"/>
        </p:scale>
        <p:origin x="-1188" y="-90"/>
      </p:cViewPr>
      <p:guideLst>
        <p:guide orient="horz" pos="2160"/>
        <p:guide pos="2880"/>
      </p:guideLst>
    </p:cSldViewPr>
  </p:slideViewPr>
  <p:outlineViewPr>
    <p:cViewPr>
      <p:scale>
        <a:sx n="33" d="100"/>
        <a:sy n="33" d="100"/>
      </p:scale>
      <p:origin x="0" y="4134"/>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8" d="100"/>
          <a:sy n="88" d="100"/>
        </p:scale>
        <p:origin x="-3822" y="-12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D5CD940-2B89-4F9D-8EE0-1898F324404B}" type="datetimeFigureOut">
              <a:rPr lang="it-IT"/>
              <a:pPr>
                <a:defRPr/>
              </a:pPr>
              <a:t>15/10/2012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endParaRPr lang="it-IT" noProof="0"/>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7983A01D-20EF-4E7C-8F32-A92022900829}" type="slidenum">
              <a:rPr lang="it-IT"/>
              <a:pPr>
                <a:defRPr/>
              </a:pPr>
              <a:t>‹#›</a:t>
            </a:fld>
            <a:endParaRPr lang="it-IT"/>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egnaposto immagine diapositiva 1"/>
          <p:cNvSpPr>
            <a:spLocks noGrp="1" noRot="1" noChangeAspect="1"/>
          </p:cNvSpPr>
          <p:nvPr>
            <p:ph type="sldImg"/>
          </p:nvPr>
        </p:nvSpPr>
        <p:spPr bwMode="auto">
          <a:noFill/>
          <a:ln>
            <a:solidFill>
              <a:srgbClr val="000000"/>
            </a:solidFill>
            <a:miter lim="800000"/>
            <a:headEnd/>
            <a:tailEnd/>
          </a:ln>
        </p:spPr>
      </p:sp>
      <p:sp>
        <p:nvSpPr>
          <p:cNvPr id="126978"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it-IT" smtClean="0"/>
          </a:p>
        </p:txBody>
      </p:sp>
      <p:sp>
        <p:nvSpPr>
          <p:cNvPr id="126979"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C072F2C-01CE-437C-B089-19C8476097E2}" type="slidenum">
              <a:rPr lang="it-IT">
                <a:cs typeface="Arial" charset="0"/>
              </a:rPr>
              <a:pPr fontAlgn="base">
                <a:spcBef>
                  <a:spcPct val="0"/>
                </a:spcBef>
                <a:spcAft>
                  <a:spcPct val="0"/>
                </a:spcAft>
              </a:pPr>
              <a:t>2</a:t>
            </a:fld>
            <a:endParaRPr lang="it-IT">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Segnaposto immagine diapositiva 1"/>
          <p:cNvSpPr>
            <a:spLocks noGrp="1" noRot="1" noChangeAspect="1"/>
          </p:cNvSpPr>
          <p:nvPr>
            <p:ph type="sldImg"/>
          </p:nvPr>
        </p:nvSpPr>
        <p:spPr bwMode="auto">
          <a:noFill/>
          <a:ln>
            <a:solidFill>
              <a:srgbClr val="000000"/>
            </a:solidFill>
            <a:miter lim="800000"/>
            <a:headEnd/>
            <a:tailEnd/>
          </a:ln>
        </p:spPr>
      </p:sp>
      <p:sp>
        <p:nvSpPr>
          <p:cNvPr id="12902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As far back as the 1970s studies had begun to identify a link between higher mortality (more deaths) and low surgical volume (less experience with a particular operation). One of the first study, dated 1979 called it even an empirical relation, an hypothesis still to be demonstrated.</a:t>
            </a:r>
            <a:endParaRPr lang="it-IT" smtClean="0"/>
          </a:p>
        </p:txBody>
      </p:sp>
      <p:sp>
        <p:nvSpPr>
          <p:cNvPr id="12902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9091DAF-2C23-43AE-A7DC-9406B0CCAF76}" type="slidenum">
              <a:rPr lang="it-IT">
                <a:cs typeface="Arial" charset="0"/>
              </a:rPr>
              <a:pPr fontAlgn="base">
                <a:spcBef>
                  <a:spcPct val="0"/>
                </a:spcBef>
                <a:spcAft>
                  <a:spcPct val="0"/>
                </a:spcAft>
              </a:pPr>
              <a:t>3</a:t>
            </a:fld>
            <a:endParaRPr lang="it-IT">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Segnaposto immagine diapositiva 1"/>
          <p:cNvSpPr>
            <a:spLocks noGrp="1" noRot="1" noChangeAspect="1"/>
          </p:cNvSpPr>
          <p:nvPr>
            <p:ph type="sldImg"/>
          </p:nvPr>
        </p:nvSpPr>
        <p:spPr bwMode="auto">
          <a:noFill/>
          <a:ln>
            <a:solidFill>
              <a:srgbClr val="000000"/>
            </a:solidFill>
            <a:miter lim="800000"/>
            <a:headEnd/>
            <a:tailEnd/>
          </a:ln>
        </p:spPr>
      </p:sp>
      <p:sp>
        <p:nvSpPr>
          <p:cNvPr id="131074"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Thirty years later hospital and surgeon volumes represent measurable variables with proved and relevant impact on health care services. The number of studies reporting inverse relationship between hospital volume and surgical mortality is growing, and as a consequence of the results showed, there was in some countries (ie USA) a considerable interest in concentrating selected operations in high-volume hospitals. </a:t>
            </a:r>
          </a:p>
          <a:p>
            <a:pPr>
              <a:spcBef>
                <a:spcPct val="0"/>
              </a:spcBef>
            </a:pPr>
            <a:endParaRPr lang="en-US" smtClean="0"/>
          </a:p>
          <a:p>
            <a:pPr>
              <a:spcBef>
                <a:spcPct val="0"/>
              </a:spcBef>
            </a:pPr>
            <a:r>
              <a:rPr lang="en-US" smtClean="0"/>
              <a:t>With this background some years ago the National Agency for Regional Health Services commissioned to the Department of Epidemiology to perform an overview of systematic reviews, which was recently updated and is going to be published early next year. The aim the overviews was to identify areas, procedures, interventions for which an association between volume and outcome could be demonstrated.</a:t>
            </a:r>
            <a:endParaRPr lang="it-IT" smtClean="0"/>
          </a:p>
          <a:p>
            <a:pPr>
              <a:spcBef>
                <a:spcPct val="0"/>
              </a:spcBef>
            </a:pPr>
            <a:r>
              <a:rPr lang="en-US" smtClean="0"/>
              <a:t>Different outcomes were measured, all the reviews assessing intra-hospital/30 day mortality, which was then considered the main outcome of the overview.</a:t>
            </a:r>
          </a:p>
          <a:p>
            <a:pPr>
              <a:spcBef>
                <a:spcPct val="0"/>
              </a:spcBef>
            </a:pPr>
            <a:endParaRPr lang="it-IT" smtClean="0"/>
          </a:p>
        </p:txBody>
      </p:sp>
      <p:sp>
        <p:nvSpPr>
          <p:cNvPr id="131075"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39C9307-4924-4D85-865B-237B28C8D138}" type="slidenum">
              <a:rPr lang="it-IT">
                <a:cs typeface="Arial" charset="0"/>
              </a:rPr>
              <a:pPr fontAlgn="base">
                <a:spcBef>
                  <a:spcPct val="0"/>
                </a:spcBef>
                <a:spcAft>
                  <a:spcPct val="0"/>
                </a:spcAft>
              </a:pPr>
              <a:t>4</a:t>
            </a:fld>
            <a:endParaRPr lang="it-IT">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33122"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Literature search was made through the following sources</a:t>
            </a:r>
            <a:endParaRPr lang="it-IT" smtClean="0"/>
          </a:p>
        </p:txBody>
      </p:sp>
      <p:sp>
        <p:nvSpPr>
          <p:cNvPr id="133123"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7E0C75E-FBFC-4900-9BB7-75973C55A03D}" type="slidenum">
              <a:rPr lang="zh-CN" altLang="en-US">
                <a:solidFill>
                  <a:srgbClr val="000000"/>
                </a:solidFill>
                <a:cs typeface="Arial" charset="0"/>
              </a:rPr>
              <a:pPr fontAlgn="base">
                <a:spcBef>
                  <a:spcPct val="0"/>
                </a:spcBef>
                <a:spcAft>
                  <a:spcPct val="0"/>
                </a:spcAft>
              </a:pPr>
              <a:t>5</a:t>
            </a:fld>
            <a:endParaRPr lang="it-IT" altLang="en-US">
              <a:solidFill>
                <a:srgbClr val="000000"/>
              </a:solidFill>
              <a:ea typeface="宋体" pitchFamily="2" charset="-122"/>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Segnaposto immagine diapositiva 1"/>
          <p:cNvSpPr>
            <a:spLocks noGrp="1" noRot="1" noChangeAspect="1"/>
          </p:cNvSpPr>
          <p:nvPr>
            <p:ph type="sldImg"/>
          </p:nvPr>
        </p:nvSpPr>
        <p:spPr bwMode="auto">
          <a:noFill/>
          <a:ln>
            <a:solidFill>
              <a:srgbClr val="000000"/>
            </a:solidFill>
            <a:miter lim="800000"/>
            <a:headEnd/>
            <a:tailEnd/>
          </a:ln>
        </p:spPr>
      </p:sp>
      <p:sp>
        <p:nvSpPr>
          <p:cNvPr id="135170"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This is the flow chart of the literature search, overall we included 47 systematic reviews on 38 different clinical areas.</a:t>
            </a:r>
            <a:endParaRPr lang="it-IT" smtClean="0"/>
          </a:p>
        </p:txBody>
      </p:sp>
      <p:sp>
        <p:nvSpPr>
          <p:cNvPr id="135171"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5BC06FA-3455-404D-9C3B-F6B99A1AC017}" type="slidenum">
              <a:rPr lang="it-IT">
                <a:cs typeface="Arial" charset="0"/>
              </a:rPr>
              <a:pPr fontAlgn="base">
                <a:spcBef>
                  <a:spcPct val="0"/>
                </a:spcBef>
                <a:spcAft>
                  <a:spcPct val="0"/>
                </a:spcAft>
              </a:pPr>
              <a:t>6</a:t>
            </a:fld>
            <a:endParaRPr lang="it-IT">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Segnaposto immagine diapositiva 1"/>
          <p:cNvSpPr>
            <a:spLocks noGrp="1" noRot="1" noChangeAspect="1"/>
          </p:cNvSpPr>
          <p:nvPr>
            <p:ph type="sldImg"/>
          </p:nvPr>
        </p:nvSpPr>
        <p:spPr bwMode="auto">
          <a:noFill/>
          <a:ln>
            <a:solidFill>
              <a:srgbClr val="000000"/>
            </a:solidFill>
            <a:miter lim="800000"/>
            <a:headEnd/>
            <a:tailEnd/>
          </a:ln>
        </p:spPr>
      </p:sp>
      <p:sp>
        <p:nvSpPr>
          <p:cNvPr id="137218"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clinical areas evaluated were then classified into three groups, according to the main outcome:</a:t>
            </a:r>
            <a:endParaRPr lang="it-IT" smtClean="0"/>
          </a:p>
          <a:p>
            <a:pPr>
              <a:spcBef>
                <a:spcPct val="0"/>
              </a:spcBef>
            </a:pPr>
            <a:r>
              <a:rPr lang="en-US" smtClean="0"/>
              <a:t> </a:t>
            </a:r>
            <a:endParaRPr lang="it-IT" smtClean="0"/>
          </a:p>
          <a:p>
            <a:pPr>
              <a:spcBef>
                <a:spcPct val="0"/>
              </a:spcBef>
            </a:pPr>
            <a:r>
              <a:rPr lang="en-US" smtClean="0"/>
              <a:t>- positive association, when a positive association was demonstrated in more than half of the studies or participants, and/or a pooled measure with positive results was reported.</a:t>
            </a:r>
            <a:endParaRPr lang="it-IT" smtClean="0"/>
          </a:p>
          <a:p>
            <a:pPr>
              <a:spcBef>
                <a:spcPct val="0"/>
              </a:spcBef>
            </a:pPr>
            <a:r>
              <a:rPr lang="en-US" smtClean="0"/>
              <a:t> </a:t>
            </a:r>
            <a:endParaRPr lang="it-IT" smtClean="0"/>
          </a:p>
          <a:p>
            <a:pPr>
              <a:spcBef>
                <a:spcPct val="0"/>
              </a:spcBef>
            </a:pPr>
            <a:r>
              <a:rPr lang="en-US" smtClean="0"/>
              <a:t>- lack of association, when no association has been demonstrated in the majority of studies/participants and/or no metanalysis with positive results have been reported.</a:t>
            </a:r>
            <a:endParaRPr lang="it-IT" smtClean="0"/>
          </a:p>
          <a:p>
            <a:pPr>
              <a:spcBef>
                <a:spcPct val="0"/>
              </a:spcBef>
            </a:pPr>
            <a:r>
              <a:rPr lang="en-US" smtClean="0"/>
              <a:t> </a:t>
            </a:r>
            <a:endParaRPr lang="it-IT" smtClean="0"/>
          </a:p>
          <a:p>
            <a:pPr>
              <a:spcBef>
                <a:spcPct val="0"/>
              </a:spcBef>
            </a:pPr>
            <a:r>
              <a:rPr lang="en-US" smtClean="0"/>
              <a:t>- association not measurable, when both results of single studies  and metanalysis, when present, do not allow to draw firm conclusions on the association between volume and outcome</a:t>
            </a:r>
            <a:endParaRPr lang="it-IT" smtClean="0"/>
          </a:p>
        </p:txBody>
      </p:sp>
      <p:sp>
        <p:nvSpPr>
          <p:cNvPr id="137219"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E3780C-C470-4674-A768-D52690F791CB}" type="slidenum">
              <a:rPr lang="it-IT">
                <a:cs typeface="Arial" charset="0"/>
              </a:rPr>
              <a:pPr fontAlgn="base">
                <a:spcBef>
                  <a:spcPct val="0"/>
                </a:spcBef>
                <a:spcAft>
                  <a:spcPct val="0"/>
                </a:spcAft>
              </a:pPr>
              <a:t>7</a:t>
            </a:fld>
            <a:endParaRPr lang="it-IT">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3926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A positive association was demonstrated for 26 clinical interventions/procedures. In particular, except from 3 health topics, signed in blue, (AIDS, Myocardial Infarction and Neonatal Intensive Care) are all single surgical procedures.</a:t>
            </a:r>
            <a:endParaRPr lang="it-IT" smtClean="0"/>
          </a:p>
        </p:txBody>
      </p:sp>
      <p:sp>
        <p:nvSpPr>
          <p:cNvPr id="13926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7F3907-581D-49BF-989B-1042C6663235}" type="slidenum">
              <a:rPr lang="zh-CN" altLang="en-US" b="1" i="1">
                <a:solidFill>
                  <a:srgbClr val="FFFFFF"/>
                </a:solidFill>
                <a:latin typeface="Arial" charset="0"/>
                <a:cs typeface="Arial" charset="0"/>
              </a:rPr>
              <a:pPr fontAlgn="base">
                <a:spcBef>
                  <a:spcPct val="0"/>
                </a:spcBef>
                <a:spcAft>
                  <a:spcPct val="0"/>
                </a:spcAft>
              </a:pPr>
              <a:t>8</a:t>
            </a:fld>
            <a:endParaRPr lang="it-IT" altLang="en-US" b="1" i="1">
              <a:solidFill>
                <a:srgbClr val="FFFFFF"/>
              </a:solidFill>
              <a:latin typeface="Arial" charset="0"/>
              <a:ea typeface="宋体" pitchFamily="2" charset="-122"/>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egnaposto immagine diapositiva 1"/>
          <p:cNvSpPr>
            <a:spLocks noGrp="1" noRot="1" noChangeAspect="1"/>
          </p:cNvSpPr>
          <p:nvPr>
            <p:ph type="sldImg"/>
          </p:nvPr>
        </p:nvSpPr>
        <p:spPr bwMode="auto">
          <a:noFill/>
          <a:ln>
            <a:solidFill>
              <a:srgbClr val="000000"/>
            </a:solidFill>
            <a:miter lim="800000"/>
            <a:headEnd/>
            <a:tailEnd/>
          </a:ln>
        </p:spPr>
      </p:sp>
      <p:sp>
        <p:nvSpPr>
          <p:cNvPr id="141314"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it-IT" smtClean="0"/>
              <a:t>This is one of the systematic reviews included.</a:t>
            </a:r>
          </a:p>
        </p:txBody>
      </p:sp>
      <p:sp>
        <p:nvSpPr>
          <p:cNvPr id="141315"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1DCBB59-CF97-418A-B5E5-BDDAF9B4C769}" type="slidenum">
              <a:rPr lang="it-IT">
                <a:cs typeface="Arial" charset="0"/>
              </a:rPr>
              <a:pPr fontAlgn="base">
                <a:spcBef>
                  <a:spcPct val="0"/>
                </a:spcBef>
                <a:spcAft>
                  <a:spcPct val="0"/>
                </a:spcAft>
              </a:pPr>
              <a:t>9</a:t>
            </a:fld>
            <a:endParaRPr lang="it-IT">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Segnaposto immagine diapositiva 1"/>
          <p:cNvSpPr>
            <a:spLocks noGrp="1" noRot="1" noChangeAspect="1"/>
          </p:cNvSpPr>
          <p:nvPr>
            <p:ph type="sldImg"/>
          </p:nvPr>
        </p:nvSpPr>
        <p:spPr bwMode="auto">
          <a:noFill/>
          <a:ln>
            <a:solidFill>
              <a:srgbClr val="000000"/>
            </a:solidFill>
            <a:miter lim="800000"/>
            <a:headEnd/>
            <a:tailEnd/>
          </a:ln>
        </p:spPr>
      </p:sp>
      <p:sp>
        <p:nvSpPr>
          <p:cNvPr id="143362"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This figure was presented in that review. As we can see here, for 5 intervention of cancer surgery (rectum excluded), unadjusted risk of perioperative death decreases with increasing hospital case volume. </a:t>
            </a:r>
            <a:endParaRPr lang="it-IT" smtClean="0"/>
          </a:p>
          <a:p>
            <a:pPr>
              <a:spcBef>
                <a:spcPct val="0"/>
              </a:spcBef>
            </a:pPr>
            <a:endParaRPr lang="it-IT" smtClean="0"/>
          </a:p>
        </p:txBody>
      </p:sp>
      <p:sp>
        <p:nvSpPr>
          <p:cNvPr id="143363"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8218DA-798C-41DD-84D3-5C2F4AF104FB}" type="slidenum">
              <a:rPr lang="it-IT">
                <a:cs typeface="Arial" charset="0"/>
              </a:rPr>
              <a:pPr fontAlgn="base">
                <a:spcBef>
                  <a:spcPct val="0"/>
                </a:spcBef>
                <a:spcAft>
                  <a:spcPct val="0"/>
                </a:spcAft>
              </a:pPr>
              <a:t>10</a:t>
            </a:fld>
            <a:endParaRPr lang="it-IT">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45410"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For two interventions, hip arthroplasty and surgery of rectal cancer, no association has been demonstrated, while for the remaining 10 clinical areas it was not possible to measure the association and thus draw any conclusion.</a:t>
            </a:r>
            <a:endParaRPr lang="it-IT" smtClean="0"/>
          </a:p>
          <a:p>
            <a:pPr>
              <a:spcBef>
                <a:spcPct val="0"/>
              </a:spcBef>
            </a:pPr>
            <a:endParaRPr lang="it-IT" smtClean="0"/>
          </a:p>
        </p:txBody>
      </p:sp>
      <p:sp>
        <p:nvSpPr>
          <p:cNvPr id="145411"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15E3204-3CCE-4B69-86BE-F401EBBED364}" type="slidenum">
              <a:rPr lang="zh-CN" altLang="en-US" b="1" i="1">
                <a:solidFill>
                  <a:srgbClr val="FFFFFF"/>
                </a:solidFill>
                <a:latin typeface="Arial" charset="0"/>
                <a:cs typeface="Arial" charset="0"/>
              </a:rPr>
              <a:pPr fontAlgn="base">
                <a:spcBef>
                  <a:spcPct val="0"/>
                </a:spcBef>
                <a:spcAft>
                  <a:spcPct val="0"/>
                </a:spcAft>
              </a:pPr>
              <a:t>11</a:t>
            </a:fld>
            <a:endParaRPr lang="it-IT" altLang="en-US" b="1" i="1">
              <a:solidFill>
                <a:srgbClr val="FFFFFF"/>
              </a:solidFill>
              <a:latin typeface="Arial" charset="0"/>
              <a:ea typeface="宋体" pitchFamily="2" charset="-122"/>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Segnaposto immagine diapositiva 1"/>
          <p:cNvSpPr>
            <a:spLocks noGrp="1" noRot="1" noChangeAspect="1"/>
          </p:cNvSpPr>
          <p:nvPr>
            <p:ph type="sldImg"/>
          </p:nvPr>
        </p:nvSpPr>
        <p:spPr bwMode="auto">
          <a:noFill/>
          <a:ln>
            <a:solidFill>
              <a:srgbClr val="000000"/>
            </a:solidFill>
            <a:miter lim="800000"/>
            <a:headEnd/>
            <a:tailEnd/>
          </a:ln>
        </p:spPr>
      </p:sp>
      <p:sp>
        <p:nvSpPr>
          <p:cNvPr id="147458"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Synthesizing results we faced with many methodological issues, due to the heterogeneity of studies included and the great variability of data presented. First of all high volume cut-off values reported by the studies for the same intervention/procedure were different. Also the same study was described differently in different SRs, in terms of number of participants, cut-off threshold and outcome measure, showing sometimes conflicting results for single outcome (the same study provided a positive association in one SR and a negative/unknown one in another SR)</a:t>
            </a:r>
            <a:endParaRPr lang="it-IT" smtClean="0"/>
          </a:p>
          <a:p>
            <a:pPr>
              <a:spcBef>
                <a:spcPct val="0"/>
              </a:spcBef>
            </a:pPr>
            <a:endParaRPr lang="it-IT" smtClean="0"/>
          </a:p>
        </p:txBody>
      </p:sp>
      <p:sp>
        <p:nvSpPr>
          <p:cNvPr id="147459"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9C12EAD-53BD-41CA-8C63-41623FA30160}" type="slidenum">
              <a:rPr lang="it-IT">
                <a:cs typeface="Arial" charset="0"/>
              </a:rPr>
              <a:pPr fontAlgn="base">
                <a:spcBef>
                  <a:spcPct val="0"/>
                </a:spcBef>
                <a:spcAft>
                  <a:spcPct val="0"/>
                </a:spcAft>
              </a:pPr>
              <a:t>12</a:t>
            </a:fld>
            <a:endParaRPr lang="it-IT">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Segnaposto immagine diapositiva 1"/>
          <p:cNvSpPr>
            <a:spLocks noGrp="1" noRot="1" noChangeAspect="1"/>
          </p:cNvSpPr>
          <p:nvPr>
            <p:ph type="sldImg"/>
          </p:nvPr>
        </p:nvSpPr>
        <p:spPr bwMode="auto">
          <a:noFill/>
          <a:ln>
            <a:solidFill>
              <a:srgbClr val="000000"/>
            </a:solidFill>
            <a:miter lim="800000"/>
            <a:headEnd/>
            <a:tailEnd/>
          </a:ln>
        </p:spPr>
      </p:sp>
      <p:sp>
        <p:nvSpPr>
          <p:cNvPr id="14950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 particular, due to the high variability of volume cut-offs values reported, for some interventions, like stomach  cancer surgery, in one study the value of the lower cut point of highest volume stratum was even lower than the value of the higher cut point of lowest volume stratum of another study, making difficult, if not impossible, the definition of the high volume threshold.</a:t>
            </a:r>
            <a:endParaRPr lang="it-IT" smtClean="0"/>
          </a:p>
          <a:p>
            <a:pPr>
              <a:spcBef>
                <a:spcPct val="0"/>
              </a:spcBef>
            </a:pPr>
            <a:endParaRPr lang="it-IT" smtClean="0"/>
          </a:p>
        </p:txBody>
      </p:sp>
      <p:sp>
        <p:nvSpPr>
          <p:cNvPr id="14950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6883E6-F3E9-4F61-9197-1052E6F0BAAE}" type="slidenum">
              <a:rPr lang="it-IT">
                <a:cs typeface="Arial" charset="0"/>
              </a:rPr>
              <a:pPr fontAlgn="base">
                <a:spcBef>
                  <a:spcPct val="0"/>
                </a:spcBef>
                <a:spcAft>
                  <a:spcPct val="0"/>
                </a:spcAft>
              </a:pPr>
              <a:t>13</a:t>
            </a:fld>
            <a:endParaRPr lang="it-IT">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Segnaposto immagine diapositiva 1"/>
          <p:cNvSpPr>
            <a:spLocks noGrp="1" noRot="1" noChangeAspect="1"/>
          </p:cNvSpPr>
          <p:nvPr>
            <p:ph type="sldImg"/>
          </p:nvPr>
        </p:nvSpPr>
        <p:spPr bwMode="auto">
          <a:noFill/>
          <a:ln>
            <a:solidFill>
              <a:srgbClr val="000000"/>
            </a:solidFill>
            <a:miter lim="800000"/>
            <a:headEnd/>
            <a:tailEnd/>
          </a:ln>
        </p:spPr>
      </p:sp>
      <p:sp>
        <p:nvSpPr>
          <p:cNvPr id="151554"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Furthermore, since all the studies included were observational and based on administrative hospital data, they used specific methods to control for confounders and for outcome assessment, making their results hardly comparable.</a:t>
            </a:r>
            <a:endParaRPr lang="it-IT" smtClean="0"/>
          </a:p>
          <a:p>
            <a:pPr>
              <a:spcBef>
                <a:spcPct val="0"/>
              </a:spcBef>
            </a:pPr>
            <a:r>
              <a:rPr lang="en-US" smtClean="0"/>
              <a:t>Measure of exposure could be also affected by distortion (i.e. hospital volume vs. department volume). </a:t>
            </a:r>
            <a:endParaRPr lang="it-IT" smtClean="0"/>
          </a:p>
        </p:txBody>
      </p:sp>
      <p:sp>
        <p:nvSpPr>
          <p:cNvPr id="151555"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FD64C8-24C5-4BAA-A8FA-3A4CB3ED4D36}" type="slidenum">
              <a:rPr lang="it-IT">
                <a:cs typeface="Arial" charset="0"/>
              </a:rPr>
              <a:pPr fontAlgn="base">
                <a:spcBef>
                  <a:spcPct val="0"/>
                </a:spcBef>
                <a:spcAft>
                  <a:spcPct val="0"/>
                </a:spcAft>
              </a:pPr>
              <a:t>14</a:t>
            </a:fld>
            <a:endParaRPr lang="it-IT">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Segnaposto immagine diapositiva 1"/>
          <p:cNvSpPr>
            <a:spLocks noGrp="1" noRot="1" noChangeAspect="1"/>
          </p:cNvSpPr>
          <p:nvPr>
            <p:ph type="sldImg"/>
          </p:nvPr>
        </p:nvSpPr>
        <p:spPr bwMode="auto">
          <a:noFill/>
          <a:ln>
            <a:solidFill>
              <a:srgbClr val="000000"/>
            </a:solidFill>
            <a:miter lim="800000"/>
            <a:headEnd/>
            <a:tailEnd/>
          </a:ln>
        </p:spPr>
      </p:sp>
      <p:sp>
        <p:nvSpPr>
          <p:cNvPr id="153602"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Taking the example coming from studies on pancreatic surgery, we can see that time of exposure in the studies </a:t>
            </a:r>
            <a:r>
              <a:rPr lang="it-IT" smtClean="0"/>
              <a:t>varies, as well as the source of data. Here again it is showed how different are high and low volume cut-off reported by each study on the same intervention. </a:t>
            </a:r>
          </a:p>
          <a:p>
            <a:pPr>
              <a:spcBef>
                <a:spcPct val="0"/>
              </a:spcBef>
            </a:pPr>
            <a:endParaRPr lang="it-IT" smtClean="0"/>
          </a:p>
        </p:txBody>
      </p:sp>
      <p:sp>
        <p:nvSpPr>
          <p:cNvPr id="153603"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07A12BA-B79D-4F85-8E86-F3E03E1C7E7E}" type="slidenum">
              <a:rPr lang="it-IT">
                <a:cs typeface="Arial" charset="0"/>
              </a:rPr>
              <a:pPr fontAlgn="base">
                <a:spcBef>
                  <a:spcPct val="0"/>
                </a:spcBef>
                <a:spcAft>
                  <a:spcPct val="0"/>
                </a:spcAft>
              </a:pPr>
              <a:t>15</a:t>
            </a:fld>
            <a:endParaRPr lang="it-IT">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Segnaposto immagine diapositiva 1"/>
          <p:cNvSpPr>
            <a:spLocks noGrp="1" noRot="1" noChangeAspect="1"/>
          </p:cNvSpPr>
          <p:nvPr>
            <p:ph type="sldImg"/>
          </p:nvPr>
        </p:nvSpPr>
        <p:spPr bwMode="auto">
          <a:noFill/>
          <a:ln>
            <a:solidFill>
              <a:srgbClr val="000000"/>
            </a:solidFill>
            <a:miter lim="800000"/>
            <a:headEnd/>
            <a:tailEnd/>
          </a:ln>
        </p:spPr>
      </p:sp>
      <p:sp>
        <p:nvSpPr>
          <p:cNvPr id="155650"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We based the overall estimate of the association on the results of the metanalysis  presented in the reviews, where available. For some cases no metanaysis were presented, so we tried to get an estimate using the “count” of the number of positive studies (and participants) with respect of all studies included. This procedure can bias the true effect of the exposure since negative studies get the same weight of positive ones, irrespective of their statistical power. Small size studies in fact can be not statistically significant while large studies can find a statistically significant difference, between exposed and not exposed, that can be clinically irrelevant.</a:t>
            </a:r>
            <a:endParaRPr lang="it-IT" smtClean="0"/>
          </a:p>
          <a:p>
            <a:pPr>
              <a:spcBef>
                <a:spcPct val="0"/>
              </a:spcBef>
            </a:pPr>
            <a:r>
              <a:rPr lang="en-US" smtClean="0"/>
              <a:t>Counting only the number of studies therefore does not provide information on the real effect size of the intervention. </a:t>
            </a:r>
          </a:p>
          <a:p>
            <a:pPr>
              <a:spcBef>
                <a:spcPct val="0"/>
              </a:spcBef>
            </a:pPr>
            <a:r>
              <a:rPr lang="en-US" smtClean="0"/>
              <a:t>In order to verify it, we performed an approximate estimate of the sample size of positive and negative studies. As we can see in the table, many positive studies had in average more participants than negative studies. Furthermore, the percentage of patients involved in positive studies on the total of patients were systematically higher in respect of those involved in negative studies. </a:t>
            </a:r>
            <a:endParaRPr lang="it-IT" smtClean="0"/>
          </a:p>
          <a:p>
            <a:pPr>
              <a:spcBef>
                <a:spcPct val="0"/>
              </a:spcBef>
            </a:pPr>
            <a:endParaRPr lang="it-IT" smtClean="0"/>
          </a:p>
          <a:p>
            <a:pPr>
              <a:spcBef>
                <a:spcPct val="0"/>
              </a:spcBef>
            </a:pPr>
            <a:r>
              <a:rPr lang="en-US" smtClean="0"/>
              <a:t>Finally publication bias should be also considered, since those reporting a significant association between volumes and outcome may have greater probability (more likely to be) to be published in respect of those ones with negative results.</a:t>
            </a:r>
            <a:endParaRPr lang="it-IT" smtClean="0"/>
          </a:p>
          <a:p>
            <a:pPr>
              <a:spcBef>
                <a:spcPct val="0"/>
              </a:spcBef>
            </a:pPr>
            <a:endParaRPr lang="it-IT" smtClean="0"/>
          </a:p>
        </p:txBody>
      </p:sp>
      <p:sp>
        <p:nvSpPr>
          <p:cNvPr id="155651"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B8BE3C-1F59-4B33-A7E5-D88456F64404}" type="slidenum">
              <a:rPr lang="it-IT">
                <a:cs typeface="Arial" charset="0"/>
              </a:rPr>
              <a:pPr fontAlgn="base">
                <a:spcBef>
                  <a:spcPct val="0"/>
                </a:spcBef>
                <a:spcAft>
                  <a:spcPct val="0"/>
                </a:spcAft>
              </a:pPr>
              <a:t>16</a:t>
            </a:fld>
            <a:endParaRPr lang="it-IT">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Segnaposto immagine diapositiva 1"/>
          <p:cNvSpPr>
            <a:spLocks noGrp="1" noRot="1" noChangeAspect="1"/>
          </p:cNvSpPr>
          <p:nvPr>
            <p:ph type="sldImg"/>
          </p:nvPr>
        </p:nvSpPr>
        <p:spPr bwMode="auto">
          <a:noFill/>
          <a:ln>
            <a:solidFill>
              <a:srgbClr val="000000"/>
            </a:solidFill>
            <a:miter lim="800000"/>
            <a:headEnd/>
            <a:tailEnd/>
          </a:ln>
        </p:spPr>
      </p:sp>
      <p:sp>
        <p:nvSpPr>
          <p:cNvPr id="157698"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 some countries, like in Germany</a:t>
            </a:r>
            <a:r>
              <a:rPr lang="it-IT" smtClean="0"/>
              <a:t>, regulations came into force in recent years, defining, for some surgical procedures, a minimum volume standard as a quality assurance measure in the hospital sector. For our country an important  example comes from the case of delivery: since december 2010 there is a legislation which provides for a reduction over time of obstetrical/maternal services with less than 1.000 (500) deliveries, in order to assure an appropriate care to all neonates. </a:t>
            </a:r>
          </a:p>
          <a:p>
            <a:pPr>
              <a:spcBef>
                <a:spcPct val="0"/>
              </a:spcBef>
            </a:pPr>
            <a:r>
              <a:rPr lang="en-US" smtClean="0"/>
              <a:t>Paradoxically this health decision was not evidence based: to date in fact no systematic review on delivery was published, thus we decided to perform a systematic review of primary studies, with the aim of evaluating the association between volume of care and neonatal as well maternal outcomes.</a:t>
            </a:r>
            <a:endParaRPr lang="it-IT" smtClean="0"/>
          </a:p>
          <a:p>
            <a:pPr>
              <a:spcBef>
                <a:spcPct val="0"/>
              </a:spcBef>
            </a:pPr>
            <a:endParaRPr lang="it-IT" smtClean="0"/>
          </a:p>
        </p:txBody>
      </p:sp>
      <p:sp>
        <p:nvSpPr>
          <p:cNvPr id="157699"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9080E87-7AA8-4B80-86C9-5A874127F004}" type="slidenum">
              <a:rPr lang="it-IT">
                <a:cs typeface="Arial" charset="0"/>
              </a:rPr>
              <a:pPr fontAlgn="base">
                <a:spcBef>
                  <a:spcPct val="0"/>
                </a:spcBef>
                <a:spcAft>
                  <a:spcPct val="0"/>
                </a:spcAft>
              </a:pPr>
              <a:t>17</a:t>
            </a:fld>
            <a:endParaRPr lang="it-IT">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Segnaposto immagine diapositiva 1"/>
          <p:cNvSpPr>
            <a:spLocks noGrp="1" noRot="1" noChangeAspect="1"/>
          </p:cNvSpPr>
          <p:nvPr>
            <p:ph type="sldImg"/>
          </p:nvPr>
        </p:nvSpPr>
        <p:spPr bwMode="auto">
          <a:noFill/>
          <a:ln>
            <a:solidFill>
              <a:srgbClr val="000000"/>
            </a:solidFill>
            <a:miter lim="800000"/>
            <a:headEnd/>
            <a:tailEnd/>
          </a:ln>
        </p:spPr>
      </p:sp>
      <p:sp>
        <p:nvSpPr>
          <p:cNvPr id="15974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Here is presented the flow chart, in total 22 primary studies have been included in the review, 21 evaluating the association between hospital volume and neonatal (10 studies) /maternal (11 studies) outcomes. </a:t>
            </a:r>
          </a:p>
          <a:p>
            <a:pPr>
              <a:spcBef>
                <a:spcPct val="0"/>
              </a:spcBef>
            </a:pPr>
            <a:r>
              <a:rPr lang="en-US" smtClean="0"/>
              <a:t>Most of the studies were performed in US.</a:t>
            </a:r>
          </a:p>
          <a:p>
            <a:pPr>
              <a:spcBef>
                <a:spcPct val="0"/>
              </a:spcBef>
            </a:pPr>
            <a:r>
              <a:rPr lang="en-US" smtClean="0"/>
              <a:t>Now I am going to present you only preliminary results of this systematic review.</a:t>
            </a:r>
            <a:endParaRPr lang="it-IT" smtClean="0"/>
          </a:p>
          <a:p>
            <a:pPr>
              <a:spcBef>
                <a:spcPct val="0"/>
              </a:spcBef>
            </a:pPr>
            <a:endParaRPr lang="it-IT" smtClean="0"/>
          </a:p>
        </p:txBody>
      </p:sp>
      <p:sp>
        <p:nvSpPr>
          <p:cNvPr id="15974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D7ACB2A-69A4-4118-8D2E-B7407EBF2416}" type="slidenum">
              <a:rPr lang="it-IT">
                <a:cs typeface="Arial" charset="0"/>
              </a:rPr>
              <a:pPr fontAlgn="base">
                <a:spcBef>
                  <a:spcPct val="0"/>
                </a:spcBef>
                <a:spcAft>
                  <a:spcPct val="0"/>
                </a:spcAft>
              </a:pPr>
              <a:t>18</a:t>
            </a:fld>
            <a:endParaRPr lang="it-IT">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Segnaposto immagine diapositiva 1"/>
          <p:cNvSpPr>
            <a:spLocks noGrp="1" noRot="1" noChangeAspect="1"/>
          </p:cNvSpPr>
          <p:nvPr>
            <p:ph type="sldImg"/>
          </p:nvPr>
        </p:nvSpPr>
        <p:spPr bwMode="auto">
          <a:noFill/>
          <a:ln>
            <a:solidFill>
              <a:srgbClr val="000000"/>
            </a:solidFill>
            <a:miter lim="800000"/>
            <a:headEnd/>
            <a:tailEnd/>
          </a:ln>
        </p:spPr>
      </p:sp>
      <p:sp>
        <p:nvSpPr>
          <p:cNvPr id="161794"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it-IT" smtClean="0"/>
              <a:t>Eleven studies assessed the association between hospital volume and maternal outcomes, in three of them the study population was represented by mothers with specific conditions like diabetes. Main outcome considered was the rate of caesarian delivery.</a:t>
            </a:r>
          </a:p>
        </p:txBody>
      </p:sp>
      <p:sp>
        <p:nvSpPr>
          <p:cNvPr id="161795"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190AE8-A20B-41C8-8CAE-339A9F3D1E8F}" type="slidenum">
              <a:rPr lang="it-IT">
                <a:cs typeface="Arial" charset="0"/>
              </a:rPr>
              <a:pPr fontAlgn="base">
                <a:spcBef>
                  <a:spcPct val="0"/>
                </a:spcBef>
                <a:spcAft>
                  <a:spcPct val="0"/>
                </a:spcAft>
              </a:pPr>
              <a:t>19</a:t>
            </a:fld>
            <a:endParaRPr lang="it-IT">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Segnaposto immagine diapositiva 1"/>
          <p:cNvSpPr>
            <a:spLocks noGrp="1" noRot="1" noChangeAspect="1"/>
          </p:cNvSpPr>
          <p:nvPr>
            <p:ph type="sldImg"/>
          </p:nvPr>
        </p:nvSpPr>
        <p:spPr bwMode="auto">
          <a:noFill/>
          <a:ln>
            <a:solidFill>
              <a:srgbClr val="000000"/>
            </a:solidFill>
            <a:miter lim="800000"/>
            <a:headEnd/>
            <a:tailEnd/>
          </a:ln>
        </p:spPr>
      </p:sp>
      <p:sp>
        <p:nvSpPr>
          <p:cNvPr id="163842"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it-IT" smtClean="0"/>
              <a:t>Six studies reported data on caesarian delivery, cut off values for high volumes differ among studies, almost all the studies did not report the definition of criteria used for cut-off. </a:t>
            </a:r>
          </a:p>
        </p:txBody>
      </p:sp>
      <p:sp>
        <p:nvSpPr>
          <p:cNvPr id="163843"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9A2CAFD-83AC-488F-8068-B8BAD28BFF1F}" type="slidenum">
              <a:rPr lang="it-IT">
                <a:cs typeface="Arial" charset="0"/>
              </a:rPr>
              <a:pPr fontAlgn="base">
                <a:spcBef>
                  <a:spcPct val="0"/>
                </a:spcBef>
                <a:spcAft>
                  <a:spcPct val="0"/>
                </a:spcAft>
              </a:pPr>
              <a:t>20</a:t>
            </a:fld>
            <a:endParaRPr lang="it-IT">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Segnaposto immagine diapositiva 1"/>
          <p:cNvSpPr>
            <a:spLocks noGrp="1" noRot="1" noChangeAspect="1"/>
          </p:cNvSpPr>
          <p:nvPr>
            <p:ph type="sldImg"/>
          </p:nvPr>
        </p:nvSpPr>
        <p:spPr bwMode="auto">
          <a:noFill/>
          <a:ln>
            <a:solidFill>
              <a:srgbClr val="000000"/>
            </a:solidFill>
            <a:miter lim="800000"/>
            <a:headEnd/>
            <a:tailEnd/>
          </a:ln>
        </p:spPr>
      </p:sp>
      <p:sp>
        <p:nvSpPr>
          <p:cNvPr id="165890"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it-IT" smtClean="0"/>
              <a:t>10 studies evaluated the association between hospital volume and neonatal outcomes, half of them considering as study population very low birth weight infants (weight less than 1,500 grams). Main outcome studied was mortality , intra-hospital and within 28 days from birth).</a:t>
            </a:r>
          </a:p>
          <a:p>
            <a:pPr>
              <a:spcBef>
                <a:spcPct val="0"/>
              </a:spcBef>
            </a:pPr>
            <a:endParaRPr lang="it-IT" smtClean="0"/>
          </a:p>
        </p:txBody>
      </p:sp>
      <p:sp>
        <p:nvSpPr>
          <p:cNvPr id="165891"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F1EF164-31D2-4FDF-B4AB-999AD05B9989}" type="slidenum">
              <a:rPr lang="it-IT">
                <a:cs typeface="Arial" charset="0"/>
              </a:rPr>
              <a:pPr fontAlgn="base">
                <a:spcBef>
                  <a:spcPct val="0"/>
                </a:spcBef>
                <a:spcAft>
                  <a:spcPct val="0"/>
                </a:spcAft>
              </a:pPr>
              <a:t>21</a:t>
            </a:fld>
            <a:endParaRPr lang="it-IT">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Segnaposto immagine diapositiva 1"/>
          <p:cNvSpPr>
            <a:spLocks noGrp="1" noRot="1" noChangeAspect="1"/>
          </p:cNvSpPr>
          <p:nvPr>
            <p:ph type="sldImg"/>
          </p:nvPr>
        </p:nvSpPr>
        <p:spPr bwMode="auto">
          <a:noFill/>
          <a:ln>
            <a:solidFill>
              <a:srgbClr val="000000"/>
            </a:solidFill>
            <a:miter lim="800000"/>
            <a:headEnd/>
            <a:tailEnd/>
          </a:ln>
        </p:spPr>
      </p:sp>
      <p:sp>
        <p:nvSpPr>
          <p:cNvPr id="167938"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it-IT" smtClean="0"/>
              <a:t>In particular, looking at the data coming from the 5 studies on VLBW infants, emerges the variability of cut-off values used for the definition of high volume, in one case low volume was defined. Moreover, in some cases criteria for their definition were not even described ( ie from the study of Bartels where criteria for cut-off came from the quality insurance programme of the Center for Quality Management)</a:t>
            </a:r>
          </a:p>
        </p:txBody>
      </p:sp>
      <p:sp>
        <p:nvSpPr>
          <p:cNvPr id="167939"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6E951B3-AAAF-488F-A298-4957E0C690E7}" type="slidenum">
              <a:rPr lang="it-IT">
                <a:cs typeface="Arial" charset="0"/>
              </a:rPr>
              <a:pPr fontAlgn="base">
                <a:spcBef>
                  <a:spcPct val="0"/>
                </a:spcBef>
                <a:spcAft>
                  <a:spcPct val="0"/>
                </a:spcAft>
              </a:pPr>
              <a:t>22</a:t>
            </a:fld>
            <a:endParaRPr lang="it-IT">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Segnaposto immagine diapositiva 1"/>
          <p:cNvSpPr>
            <a:spLocks noGrp="1" noRot="1" noChangeAspect="1"/>
          </p:cNvSpPr>
          <p:nvPr>
            <p:ph type="sldImg"/>
          </p:nvPr>
        </p:nvSpPr>
        <p:spPr bwMode="auto">
          <a:noFill/>
          <a:ln>
            <a:solidFill>
              <a:srgbClr val="000000"/>
            </a:solidFill>
            <a:miter lim="800000"/>
            <a:headEnd/>
            <a:tailEnd/>
          </a:ln>
        </p:spPr>
      </p:sp>
      <p:sp>
        <p:nvSpPr>
          <p:cNvPr id="16998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This systematic review showed some methodological issues similar to those described before for the overview, reflecting the heterogeneity of studies included. Moreover, here studies greatly differed for study population, many assessing outcomes in high risk groups as premature or Very Low Birth Weight (VLBW) infants, twin deliveries, Vaginal birth after delivery, mothers with gestational diabetes. </a:t>
            </a:r>
            <a:endParaRPr lang="it-IT" smtClean="0"/>
          </a:p>
          <a:p>
            <a:pPr>
              <a:spcBef>
                <a:spcPct val="0"/>
              </a:spcBef>
            </a:pPr>
            <a:r>
              <a:rPr lang="en-US" smtClean="0"/>
              <a:t>In this particular case, furthermore, the association between hospital volume and outcomes might have been influenced by the presence of Neonatal Intensive Care Units which are known to be strongly correlated to the outcome. </a:t>
            </a:r>
            <a:endParaRPr lang="it-IT" smtClean="0"/>
          </a:p>
          <a:p>
            <a:pPr>
              <a:spcBef>
                <a:spcPct val="0"/>
              </a:spcBef>
            </a:pPr>
            <a:endParaRPr lang="it-IT" smtClean="0"/>
          </a:p>
        </p:txBody>
      </p:sp>
      <p:sp>
        <p:nvSpPr>
          <p:cNvPr id="16998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8AE0FC-0850-4213-A380-DD74A260ECB7}" type="slidenum">
              <a:rPr lang="it-IT">
                <a:cs typeface="Arial" charset="0"/>
              </a:rPr>
              <a:pPr fontAlgn="base">
                <a:spcBef>
                  <a:spcPct val="0"/>
                </a:spcBef>
                <a:spcAft>
                  <a:spcPct val="0"/>
                </a:spcAft>
              </a:pPr>
              <a:t>23</a:t>
            </a:fld>
            <a:endParaRPr lang="it-IT">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Segnaposto immagine diapositiva 1"/>
          <p:cNvSpPr>
            <a:spLocks noGrp="1" noRot="1" noChangeAspect="1"/>
          </p:cNvSpPr>
          <p:nvPr>
            <p:ph type="sldImg"/>
          </p:nvPr>
        </p:nvSpPr>
        <p:spPr bwMode="auto">
          <a:noFill/>
          <a:ln>
            <a:solidFill>
              <a:srgbClr val="000000"/>
            </a:solidFill>
            <a:miter lim="800000"/>
            <a:headEnd/>
            <a:tailEnd/>
          </a:ln>
        </p:spPr>
      </p:sp>
      <p:sp>
        <p:nvSpPr>
          <p:cNvPr id="3" name="Segnaposto note 2"/>
          <p:cNvSpPr>
            <a:spLocks noGrp="1"/>
          </p:cNvSpPr>
          <p:nvPr>
            <p:ph type="body" idx="1"/>
          </p:nvPr>
        </p:nvSpPr>
        <p:spPr/>
        <p:txBody>
          <a:bodyPr/>
          <a:lstStyle/>
          <a:p>
            <a:pPr fontAlgn="auto">
              <a:spcBef>
                <a:spcPts val="0"/>
              </a:spcBef>
              <a:spcAft>
                <a:spcPts val="0"/>
              </a:spcAft>
              <a:defRPr/>
            </a:pPr>
            <a:r>
              <a:rPr lang="en-US" dirty="0" smtClean="0">
                <a:solidFill>
                  <a:schemeClr val="bg1"/>
                </a:solidFill>
                <a:cs typeface="Calibri" pitchFamily="34" charset="0"/>
              </a:rPr>
              <a:t>The overview of reviews permitted to identify health conditions for which there is an association between volume of care and outcomes.</a:t>
            </a:r>
          </a:p>
          <a:p>
            <a:pPr fontAlgn="auto">
              <a:spcBef>
                <a:spcPts val="0"/>
              </a:spcBef>
              <a:spcAft>
                <a:spcPts val="0"/>
              </a:spcAft>
              <a:defRPr/>
            </a:pPr>
            <a:endParaRPr lang="en-US" dirty="0" smtClean="0">
              <a:solidFill>
                <a:schemeClr val="bg1"/>
              </a:solidFill>
              <a:cs typeface="Calibri" pitchFamily="34" charset="0"/>
            </a:endParaRPr>
          </a:p>
          <a:p>
            <a:pPr fontAlgn="auto">
              <a:spcBef>
                <a:spcPts val="0"/>
              </a:spcBef>
              <a:spcAft>
                <a:spcPts val="0"/>
              </a:spcAft>
              <a:defRPr/>
            </a:pPr>
            <a:r>
              <a:rPr lang="en-US" dirty="0" smtClean="0">
                <a:solidFill>
                  <a:schemeClr val="bg1"/>
                </a:solidFill>
                <a:cs typeface="Calibri" pitchFamily="34" charset="0"/>
              </a:rPr>
              <a:t>For very few interventions (</a:t>
            </a:r>
            <a:r>
              <a:rPr lang="en-US" dirty="0" smtClean="0"/>
              <a:t>hip </a:t>
            </a:r>
            <a:r>
              <a:rPr lang="en-US" dirty="0" err="1" smtClean="0"/>
              <a:t>arthroplasty</a:t>
            </a:r>
            <a:r>
              <a:rPr lang="en-US" dirty="0" smtClean="0"/>
              <a:t> and surgery of rectal cancer)</a:t>
            </a:r>
            <a:r>
              <a:rPr lang="en-US" dirty="0" smtClean="0">
                <a:solidFill>
                  <a:schemeClr val="bg1"/>
                </a:solidFill>
                <a:cs typeface="Calibri" pitchFamily="34" charset="0"/>
              </a:rPr>
              <a:t> there was no evidence of association but maybe “mortality” does not represent the right outcome for such interventions. </a:t>
            </a:r>
          </a:p>
          <a:p>
            <a:pPr fontAlgn="auto">
              <a:spcBef>
                <a:spcPts val="0"/>
              </a:spcBef>
              <a:spcAft>
                <a:spcPts val="0"/>
              </a:spcAft>
              <a:defRPr/>
            </a:pPr>
            <a:endParaRPr lang="en-US" dirty="0" smtClean="0">
              <a:solidFill>
                <a:schemeClr val="bg1"/>
              </a:solidFill>
              <a:cs typeface="Calibri" pitchFamily="34" charset="0"/>
            </a:endParaRPr>
          </a:p>
          <a:p>
            <a:pPr fontAlgn="auto">
              <a:spcBef>
                <a:spcPts val="0"/>
              </a:spcBef>
              <a:spcAft>
                <a:spcPts val="0"/>
              </a:spcAft>
              <a:defRPr/>
            </a:pPr>
            <a:r>
              <a:rPr lang="en-US" dirty="0" smtClean="0">
                <a:solidFill>
                  <a:schemeClr val="bg1"/>
                </a:solidFill>
                <a:cs typeface="Calibri" pitchFamily="34" charset="0"/>
              </a:rPr>
              <a:t>For some other procedures we did not find enough evidence (only very old reviews)</a:t>
            </a:r>
          </a:p>
          <a:p>
            <a:pPr fontAlgn="auto">
              <a:spcBef>
                <a:spcPts val="0"/>
              </a:spcBef>
              <a:spcAft>
                <a:spcPts val="0"/>
              </a:spcAft>
              <a:defRPr/>
            </a:pPr>
            <a:endParaRPr lang="en-US" dirty="0" smtClean="0">
              <a:solidFill>
                <a:schemeClr val="bg1"/>
              </a:solidFill>
              <a:cs typeface="Calibri" pitchFamily="34" charset="0"/>
            </a:endParaRPr>
          </a:p>
          <a:p>
            <a:pPr fontAlgn="auto">
              <a:spcBef>
                <a:spcPts val="0"/>
              </a:spcBef>
              <a:spcAft>
                <a:spcPts val="0"/>
              </a:spcAft>
              <a:defRPr/>
            </a:pPr>
            <a:r>
              <a:rPr lang="en-US" dirty="0" smtClean="0">
                <a:solidFill>
                  <a:schemeClr val="bg1"/>
                </a:solidFill>
                <a:cs typeface="Calibri" pitchFamily="34" charset="0"/>
              </a:rPr>
              <a:t>No threshold for high volume  has been identified.</a:t>
            </a:r>
          </a:p>
          <a:p>
            <a:pPr fontAlgn="auto">
              <a:spcBef>
                <a:spcPts val="0"/>
              </a:spcBef>
              <a:spcAft>
                <a:spcPts val="0"/>
              </a:spcAft>
              <a:defRPr/>
            </a:pPr>
            <a:endParaRPr lang="en-US" dirty="0" smtClean="0">
              <a:solidFill>
                <a:schemeClr val="bg1"/>
              </a:solidFill>
              <a:cs typeface="Calibri" pitchFamily="34" charset="0"/>
            </a:endParaRPr>
          </a:p>
          <a:p>
            <a:pPr marL="171450" indent="-171450" fontAlgn="auto">
              <a:spcBef>
                <a:spcPts val="0"/>
              </a:spcBef>
              <a:spcAft>
                <a:spcPts val="0"/>
              </a:spcAft>
              <a:buFontTx/>
              <a:buChar char="-"/>
              <a:defRPr/>
            </a:pPr>
            <a:endParaRPr lang="en-US" dirty="0" smtClean="0">
              <a:solidFill>
                <a:schemeClr val="bg1"/>
              </a:solidFill>
              <a:cs typeface="Calibri" pitchFamily="34" charset="0"/>
            </a:endParaRPr>
          </a:p>
          <a:p>
            <a:pPr fontAlgn="auto">
              <a:spcBef>
                <a:spcPts val="0"/>
              </a:spcBef>
              <a:spcAft>
                <a:spcPts val="0"/>
              </a:spcAft>
              <a:defRPr/>
            </a:pPr>
            <a:endParaRPr lang="en-US" dirty="0" smtClean="0">
              <a:solidFill>
                <a:schemeClr val="bg1"/>
              </a:solidFill>
              <a:cs typeface="Calibri" pitchFamily="34" charset="0"/>
            </a:endParaRPr>
          </a:p>
        </p:txBody>
      </p:sp>
      <p:sp>
        <p:nvSpPr>
          <p:cNvPr id="172035"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16E7DA-1EEC-4865-9228-9287E497A9BC}" type="slidenum">
              <a:rPr lang="it-IT">
                <a:cs typeface="Arial" charset="0"/>
              </a:rPr>
              <a:pPr fontAlgn="base">
                <a:spcBef>
                  <a:spcPct val="0"/>
                </a:spcBef>
                <a:spcAft>
                  <a:spcPct val="0"/>
                </a:spcAft>
              </a:pPr>
              <a:t>24</a:t>
            </a:fld>
            <a:endParaRPr lang="it-IT">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Segnaposto immagine diapositiva 1"/>
          <p:cNvSpPr>
            <a:spLocks noGrp="1" noRot="1" noChangeAspect="1"/>
          </p:cNvSpPr>
          <p:nvPr>
            <p:ph type="sldImg"/>
          </p:nvPr>
        </p:nvSpPr>
        <p:spPr bwMode="auto">
          <a:noFill/>
          <a:ln>
            <a:solidFill>
              <a:srgbClr val="000000"/>
            </a:solidFill>
            <a:miter lim="800000"/>
            <a:headEnd/>
            <a:tailEnd/>
          </a:ln>
        </p:spPr>
      </p:sp>
      <p:sp>
        <p:nvSpPr>
          <p:cNvPr id="3" name="Segnaposto note 2"/>
          <p:cNvSpPr>
            <a:spLocks noGrp="1"/>
          </p:cNvSpPr>
          <p:nvPr>
            <p:ph type="body" idx="1"/>
          </p:nvPr>
        </p:nvSpPr>
        <p:spPr/>
        <p:txBody>
          <a:bodyPr/>
          <a:lstStyle/>
          <a:p>
            <a:pPr fontAlgn="auto">
              <a:spcBef>
                <a:spcPts val="0"/>
              </a:spcBef>
              <a:spcAft>
                <a:spcPts val="0"/>
              </a:spcAft>
              <a:defRPr/>
            </a:pPr>
            <a:r>
              <a:rPr lang="en-US" dirty="0" smtClean="0">
                <a:solidFill>
                  <a:schemeClr val="bg1"/>
                </a:solidFill>
                <a:cs typeface="Calibri" pitchFamily="34" charset="0"/>
              </a:rPr>
              <a:t>With regard on the systematic review of primary studies on delivery, the following issues could be discussed:</a:t>
            </a:r>
          </a:p>
          <a:p>
            <a:pPr fontAlgn="auto">
              <a:spcBef>
                <a:spcPts val="0"/>
              </a:spcBef>
              <a:spcAft>
                <a:spcPts val="0"/>
              </a:spcAft>
              <a:defRPr/>
            </a:pPr>
            <a:r>
              <a:rPr lang="en-US" dirty="0" smtClean="0">
                <a:solidFill>
                  <a:schemeClr val="bg1"/>
                </a:solidFill>
                <a:cs typeface="Calibri" pitchFamily="34" charset="0"/>
              </a:rPr>
              <a:t>-  Is it possible to pool data coming from these studies?</a:t>
            </a:r>
          </a:p>
          <a:p>
            <a:pPr marL="171450" indent="-171450" fontAlgn="auto">
              <a:spcBef>
                <a:spcPts val="0"/>
              </a:spcBef>
              <a:spcAft>
                <a:spcPts val="0"/>
              </a:spcAft>
              <a:buFontTx/>
              <a:buChar char="-"/>
              <a:defRPr/>
            </a:pPr>
            <a:r>
              <a:rPr lang="en-US" dirty="0" smtClean="0">
                <a:solidFill>
                  <a:schemeClr val="bg1"/>
                </a:solidFill>
                <a:cs typeface="Calibri" pitchFamily="34" charset="0"/>
              </a:rPr>
              <a:t>Publication bias</a:t>
            </a:r>
          </a:p>
          <a:p>
            <a:pPr marL="171450" indent="-171450" fontAlgn="auto">
              <a:spcBef>
                <a:spcPts val="0"/>
              </a:spcBef>
              <a:spcAft>
                <a:spcPts val="0"/>
              </a:spcAft>
              <a:buFontTx/>
              <a:buChar char="-"/>
              <a:defRPr/>
            </a:pPr>
            <a:r>
              <a:rPr lang="en-US" dirty="0" smtClean="0">
                <a:solidFill>
                  <a:schemeClr val="bg1"/>
                </a:solidFill>
                <a:cs typeface="Calibri" pitchFamily="34" charset="0"/>
              </a:rPr>
              <a:t>Outcome publication bias (when the outcome showed is present only in the subgroup) </a:t>
            </a:r>
          </a:p>
          <a:p>
            <a:pPr marL="171450" indent="-171450" fontAlgn="auto">
              <a:spcBef>
                <a:spcPts val="0"/>
              </a:spcBef>
              <a:spcAft>
                <a:spcPts val="0"/>
              </a:spcAft>
              <a:buFontTx/>
              <a:buChar char="-"/>
              <a:defRPr/>
            </a:pPr>
            <a:r>
              <a:rPr lang="en-US" dirty="0" smtClean="0">
                <a:solidFill>
                  <a:schemeClr val="bg1"/>
                </a:solidFill>
                <a:cs typeface="Calibri" pitchFamily="34" charset="0"/>
              </a:rPr>
              <a:t>Reporting bias</a:t>
            </a:r>
          </a:p>
          <a:p>
            <a:pPr marL="171450" indent="-171450" fontAlgn="auto">
              <a:spcBef>
                <a:spcPts val="0"/>
              </a:spcBef>
              <a:spcAft>
                <a:spcPts val="0"/>
              </a:spcAft>
              <a:buFontTx/>
              <a:buChar char="-"/>
              <a:defRPr/>
            </a:pPr>
            <a:endParaRPr lang="en-US" dirty="0" smtClean="0">
              <a:solidFill>
                <a:schemeClr val="bg1"/>
              </a:solidFill>
              <a:cs typeface="Calibri" pitchFamily="34" charset="0"/>
            </a:endParaRPr>
          </a:p>
          <a:p>
            <a:pPr fontAlgn="auto">
              <a:spcBef>
                <a:spcPts val="0"/>
              </a:spcBef>
              <a:spcAft>
                <a:spcPts val="0"/>
              </a:spcAft>
              <a:defRPr/>
            </a:pPr>
            <a:endParaRPr lang="en-US" dirty="0" smtClean="0">
              <a:solidFill>
                <a:schemeClr val="bg1"/>
              </a:solidFill>
              <a:cs typeface="Calibri" pitchFamily="34" charset="0"/>
            </a:endParaRPr>
          </a:p>
        </p:txBody>
      </p:sp>
      <p:sp>
        <p:nvSpPr>
          <p:cNvPr id="174083"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A2BE1FF-567D-4F62-A329-E97A5D7A5E48}" type="slidenum">
              <a:rPr lang="it-IT">
                <a:cs typeface="Arial" charset="0"/>
              </a:rPr>
              <a:pPr fontAlgn="base">
                <a:spcBef>
                  <a:spcPct val="0"/>
                </a:spcBef>
                <a:spcAft>
                  <a:spcPct val="0"/>
                </a:spcAft>
              </a:pPr>
              <a:t>25</a:t>
            </a:fld>
            <a:endParaRPr lang="it-IT">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Segnaposto immagine diapositiva 1"/>
          <p:cNvSpPr>
            <a:spLocks noGrp="1" noRot="1" noChangeAspect="1"/>
          </p:cNvSpPr>
          <p:nvPr>
            <p:ph type="sldImg"/>
          </p:nvPr>
        </p:nvSpPr>
        <p:spPr bwMode="auto">
          <a:noFill/>
          <a:ln>
            <a:solidFill>
              <a:srgbClr val="000000"/>
            </a:solidFill>
            <a:miter lim="800000"/>
            <a:headEnd/>
            <a:tailEnd/>
          </a:ln>
        </p:spPr>
      </p:sp>
      <p:sp>
        <p:nvSpPr>
          <p:cNvPr id="176130"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it-IT" smtClean="0"/>
              <a:t>Thank you very much for your attention</a:t>
            </a:r>
          </a:p>
        </p:txBody>
      </p:sp>
      <p:sp>
        <p:nvSpPr>
          <p:cNvPr id="176131"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E8A5750-82C9-4BBB-AB2E-DBA8597D96D0}" type="slidenum">
              <a:rPr lang="it-IT">
                <a:cs typeface="Arial" charset="0"/>
              </a:rPr>
              <a:pPr fontAlgn="base">
                <a:spcBef>
                  <a:spcPct val="0"/>
                </a:spcBef>
                <a:spcAft>
                  <a:spcPct val="0"/>
                </a:spcAft>
              </a:pPr>
              <a:t>26</a:t>
            </a:fld>
            <a:endParaRPr lang="it-IT">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4E1DC5DB-71CB-4028-A52F-A85495CF05AB}" type="slidenum">
              <a:rPr lang="it-IT"/>
              <a:pPr>
                <a:defRPr/>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42795E03-3379-4C23-BCF4-45848B1F1138}" type="slidenum">
              <a:rPr lang="it-IT"/>
              <a:pPr>
                <a:defRPr/>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1105C0DB-CCC0-438F-868B-1785C8DC495B}" type="slidenum">
              <a:rPr lang="it-IT"/>
              <a:pPr>
                <a:defRPr/>
              </a:pPr>
              <a:t>‹#›</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AEB36304-F9F7-457A-A4B8-F369BB64EEC3}" type="slidenum">
              <a:rPr lang="it-IT"/>
              <a:pPr>
                <a:defRPr/>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77B68FA9-AAC2-40BF-BD5E-B3D93370089C}" type="slidenum">
              <a:rPr lang="it-IT"/>
              <a:pPr>
                <a:defRPr/>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DBF9E4D1-6B62-4D93-9062-9FE6B7E37D28}" type="slidenum">
              <a:rPr lang="it-IT"/>
              <a:pPr>
                <a:defRPr/>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7D73E369-0297-41BD-80A2-821D8D39C737}" type="slidenum">
              <a:rPr lang="it-IT"/>
              <a:pPr>
                <a:defRPr/>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5FB1E14B-2CD0-4FE8-8665-DE88D325F472}" type="slidenum">
              <a:rPr lang="it-IT"/>
              <a:pPr>
                <a:defRPr/>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0FB2F960-8CED-46D9-AF83-8C76A866A256}" type="slidenum">
              <a:rPr lang="it-IT"/>
              <a:pPr>
                <a:defRPr/>
              </a:pPr>
              <a:t>‹#›</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09645A2-4E1E-4C2D-B1FA-FFB950F78204}" type="slidenum">
              <a:rPr lang="it-IT"/>
              <a:pPr>
                <a:defRPr/>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394B0626-884D-4CDF-9FDC-AB2145AA8CA1}" type="slidenum">
              <a:rPr lang="it-IT"/>
              <a:pPr>
                <a:defRPr/>
              </a:pPr>
              <a:t>‹#›</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6B33B95-40BB-4828-9544-AC116A842229}" type="slidenum">
              <a:rPr lang="it-IT"/>
              <a:pPr>
                <a:defRPr/>
              </a:pPr>
              <a:t>‹#›</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7"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0E0C9DE-B24A-4625-B672-84498B9EBC91}" type="slidenum">
              <a:rPr lang="it-IT"/>
              <a:pPr>
                <a:defRPr/>
              </a:pPr>
              <a:t>‹#›</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5696070B-CAEF-4213-B488-9D6D0DAACE05}" type="slidenum">
              <a:rPr lang="it-IT"/>
              <a:pPr>
                <a:defRPr/>
              </a:pPr>
              <a:t>‹#›</a:t>
            </a:fld>
            <a:endParaRPr lang="it-I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4D16B05D-6121-42C2-B68D-BA3AF6A2546B}" type="datetimeFigureOut">
              <a:rPr lang="it-IT"/>
              <a:pPr>
                <a:defRPr/>
              </a:pPr>
              <a:t>15/10/2012</a:t>
            </a:fld>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E0D7AF0-8170-41B9-A095-FBEB34385A31}" type="slidenum">
              <a:rPr lang="it-IT"/>
              <a:pPr>
                <a:defRPr/>
              </a:pPr>
              <a:t>‹#›</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0EB9A3A7-A08F-4693-8AA5-B45B9D8D0A2F}" type="datetimeFigureOut">
              <a:rPr lang="it-IT"/>
              <a:pPr>
                <a:defRPr/>
              </a:pPr>
              <a:t>15/10/2012</a:t>
            </a:fld>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54C14D7-8393-41D5-B413-47439E76D835}" type="slidenum">
              <a:rPr lang="it-IT"/>
              <a:pPr>
                <a:defRPr/>
              </a:pPr>
              <a:t>‹#›</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fld id="{D11274CB-EBB0-45F6-A1E3-4CDEFF9F526E}" type="datetimeFigureOut">
              <a:rPr lang="it-IT"/>
              <a:pPr>
                <a:defRPr/>
              </a:pPr>
              <a:t>15/10/2012</a:t>
            </a:fld>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E0E69C5-1B88-4703-93A4-5CC00DC605D7}" type="slidenum">
              <a:rPr lang="it-IT"/>
              <a:pPr>
                <a:defRPr/>
              </a:pPr>
              <a:t>‹#›</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9CB81ED4-B097-4A02-ABBE-1044E1B04E39}" type="datetimeFigureOut">
              <a:rPr lang="it-IT"/>
              <a:pPr>
                <a:defRPr/>
              </a:pPr>
              <a:t>15/10/2012</a:t>
            </a:fld>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8C6F3FE-4424-4C32-B7A3-D8A7BF6A4257}" type="slidenum">
              <a:rPr lang="it-IT"/>
              <a:pPr>
                <a:defRPr/>
              </a:pPr>
              <a:t>‹#›</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fld id="{119DA0D8-9287-4B28-ADD9-F82BC9242875}" type="datetimeFigureOut">
              <a:rPr lang="it-IT"/>
              <a:pPr>
                <a:defRPr/>
              </a:pPr>
              <a:t>15/10/2012</a:t>
            </a:fld>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B07F39D2-E40A-414B-B1F8-A1D528F87FA4}" type="slidenum">
              <a:rPr lang="it-IT"/>
              <a:pPr>
                <a:defRPr/>
              </a:pPr>
              <a:t>‹#›</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fld id="{CD39D120-2C16-429E-A59F-413DA7E0F6A5}" type="datetimeFigureOut">
              <a:rPr lang="it-IT"/>
              <a:pPr>
                <a:defRPr/>
              </a:pPr>
              <a:t>15/10/2012</a:t>
            </a:fld>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5FDD9DE-D8CC-4DB2-9715-6B47200DD08B}" type="slidenum">
              <a:rPr lang="it-IT"/>
              <a:pPr>
                <a:defRPr/>
              </a:pPr>
              <a:t>‹#›</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2EE4F010-2B58-44E9-B6CA-098D017801F3}" type="datetimeFigureOut">
              <a:rPr lang="it-IT"/>
              <a:pPr>
                <a:defRPr/>
              </a:pPr>
              <a:t>15/10/2012</a:t>
            </a:fld>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99623EAB-CF05-419A-A605-FB942D22034F}" type="slidenum">
              <a:rPr lang="it-IT"/>
              <a:pPr>
                <a:defRPr/>
              </a:pPr>
              <a:t>‹#›</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6DB20FC5-EDBC-468A-88AC-F76CCF53B495}" type="datetimeFigureOut">
              <a:rPr lang="it-IT"/>
              <a:pPr>
                <a:defRPr/>
              </a:pPr>
              <a:t>15/10/2012</a:t>
            </a:fld>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B5A6CCB-AE84-439E-A950-A5ECB7C196DD}" type="slidenum">
              <a:rPr lang="it-IT"/>
              <a:pPr>
                <a:defRPr/>
              </a:pPr>
              <a:t>‹#›</a:t>
            </a:fld>
            <a:endParaRPr lang="it-I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248856E5-521A-4FB1-B62A-F23539F253AF}" type="datetimeFigureOut">
              <a:rPr lang="it-IT"/>
              <a:pPr>
                <a:defRPr/>
              </a:pPr>
              <a:t>15/10/2012</a:t>
            </a:fld>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5C7E3C65-53E6-49A9-8EBA-639B6DCB938B}" type="slidenum">
              <a:rPr lang="it-IT"/>
              <a:pPr>
                <a:defRPr/>
              </a:pPr>
              <a:t>‹#›</a:t>
            </a:fld>
            <a:endParaRPr lang="it-IT"/>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1B92CC54-4547-41D6-BB28-714D576E9294}" type="datetimeFigureOut">
              <a:rPr lang="it-IT"/>
              <a:pPr>
                <a:defRPr/>
              </a:pPr>
              <a:t>15/10/2012</a:t>
            </a:fld>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A1B8BD7-D0B1-4EDF-B0EC-A76678DD0F64}" type="slidenum">
              <a:rPr lang="it-IT"/>
              <a:pPr>
                <a:defRPr/>
              </a:pPr>
              <a:t>‹#›</a:t>
            </a:fld>
            <a:endParaRPr lang="it-IT"/>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A23A117C-48C5-4BC9-8277-79F3288C8AC6}" type="datetimeFigureOut">
              <a:rPr lang="it-IT"/>
              <a:pPr>
                <a:defRPr/>
              </a:pPr>
              <a:t>15/10/2012</a:t>
            </a:fld>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1FF2F06A-B462-475D-9C19-286DE88910B7}" type="slidenum">
              <a:rPr lang="it-IT"/>
              <a:pPr>
                <a:defRPr/>
              </a:pPr>
              <a:t>‹#›</a:t>
            </a:fld>
            <a:endParaRPr lang="it-IT"/>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fld id="{3DFB3D65-5E3F-469D-B5CB-2166BC95B01C}" type="datetimeFigureOut">
              <a:rPr lang="it-IT"/>
              <a:pPr>
                <a:defRPr/>
              </a:pPr>
              <a:t>15/10/2012</a:t>
            </a:fld>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A9FAC5F0-8E0F-415E-8F29-C62402FF15E9}" type="slidenum">
              <a:rPr lang="it-IT"/>
              <a:pPr>
                <a:defRPr/>
              </a:pPr>
              <a:t>‹#›</a:t>
            </a:fld>
            <a:endParaRPr lang="it-IT"/>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a:ln/>
        </p:spPr>
        <p:txBody>
          <a:bodyPr/>
          <a:lstStyle>
            <a:lvl1pPr>
              <a:defRPr/>
            </a:lvl1pPr>
          </a:lstStyle>
          <a:p>
            <a:pPr>
              <a:defRPr/>
            </a:pPr>
            <a:fld id="{0451FA34-24BC-49FE-86EC-2799058A2EFF}" type="datetimeFigureOut">
              <a:rPr lang="it-IT"/>
              <a:pPr>
                <a:defRPr/>
              </a:pPr>
              <a:t>15/10/2012</a:t>
            </a:fld>
            <a:endParaRPr lang="it-IT"/>
          </a:p>
        </p:txBody>
      </p:sp>
      <p:sp>
        <p:nvSpPr>
          <p:cNvPr id="7" name="Rectangle 5"/>
          <p:cNvSpPr>
            <a:spLocks noGrp="1" noChangeArrowheads="1"/>
          </p:cNvSpPr>
          <p:nvPr>
            <p:ph type="ftr" sz="quarter" idx="11"/>
          </p:nvPr>
        </p:nvSpPr>
        <p:spPr>
          <a:ln/>
        </p:spPr>
        <p:txBody>
          <a:bodyPr/>
          <a:lstStyle>
            <a:lvl1pPr>
              <a:defRPr/>
            </a:lvl1pPr>
          </a:lstStyle>
          <a:p>
            <a:pPr>
              <a:defRPr/>
            </a:pPr>
            <a:endParaRPr lang="it-IT"/>
          </a:p>
        </p:txBody>
      </p:sp>
      <p:sp>
        <p:nvSpPr>
          <p:cNvPr id="8" name="Rectangle 6"/>
          <p:cNvSpPr>
            <a:spLocks noGrp="1" noChangeArrowheads="1"/>
          </p:cNvSpPr>
          <p:nvPr>
            <p:ph type="sldNum" sz="quarter" idx="12"/>
          </p:nvPr>
        </p:nvSpPr>
        <p:spPr>
          <a:ln/>
        </p:spPr>
        <p:txBody>
          <a:bodyPr/>
          <a:lstStyle>
            <a:lvl1pPr>
              <a:defRPr/>
            </a:lvl1pPr>
          </a:lstStyle>
          <a:p>
            <a:pPr>
              <a:defRPr/>
            </a:pPr>
            <a:fld id="{DB97D3DD-0A8B-4BE5-ABD1-873D20BECC45}" type="slidenum">
              <a:rPr lang="it-IT"/>
              <a:pPr>
                <a:defRPr/>
              </a:pPr>
              <a:t>‹#›</a:t>
            </a:fld>
            <a:endParaRPr lang="it-IT"/>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069BE02D-1B01-459E-AE0C-05422CE68B11}" type="datetimeFigureOut">
              <a:rPr lang="it-IT"/>
              <a:pPr>
                <a:defRPr/>
              </a:pPr>
              <a:t>15/10/2012</a:t>
            </a:fld>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C4D6A7B-C406-427C-8FDB-FDBD9E757877}" type="slidenum">
              <a:rPr lang="it-IT"/>
              <a:pPr>
                <a:defRPr/>
              </a:pPr>
              <a:t>‹#›</a:t>
            </a:fld>
            <a:endParaRPr lang="it-IT"/>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C41972A1-CFF0-4786-A3C8-349AB551F2F5}" type="slidenum">
              <a:rPr lang="it-IT"/>
              <a:pPr>
                <a:defRPr/>
              </a:pPr>
              <a:t>‹#›</a:t>
            </a:fld>
            <a:endParaRPr lang="it-IT"/>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12725473-3E91-4C67-AD9B-A9DBB210547C}" type="slidenum">
              <a:rPr lang="it-IT"/>
              <a:pPr>
                <a:defRPr/>
              </a:pPr>
              <a:t>‹#›</a:t>
            </a:fld>
            <a:endParaRPr lang="it-IT"/>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467CCB1-033E-4BB4-B961-A76F88AFF545}" type="slidenum">
              <a:rPr lang="it-IT"/>
              <a:pPr>
                <a:defRPr/>
              </a:pPr>
              <a:t>‹#›</a:t>
            </a:fld>
            <a:endParaRPr lang="it-IT"/>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795ABCD7-0E3E-4AC1-AF44-9E3CB9421B41}" type="slidenum">
              <a:rPr lang="it-IT"/>
              <a:pPr>
                <a:defRPr/>
              </a:pPr>
              <a:t>‹#›</a:t>
            </a:fld>
            <a:endParaRPr lang="it-IT"/>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99F379B6-516E-444B-8DFB-9A62CC2210DF}" type="slidenum">
              <a:rPr lang="it-IT"/>
              <a:pPr>
                <a:defRPr/>
              </a:pPr>
              <a:t>‹#›</a:t>
            </a:fld>
            <a:endParaRPr lang="it-IT"/>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B84C937C-2A56-4421-8C6A-EF0F713A4725}" type="slidenum">
              <a:rPr lang="it-IT"/>
              <a:pPr>
                <a:defRPr/>
              </a:pPr>
              <a:t>‹#›</a:t>
            </a:fld>
            <a:endParaRPr lang="it-IT"/>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BC79845C-5AAC-422E-9CA6-C07DC4E7826D}" type="slidenum">
              <a:rPr lang="it-IT"/>
              <a:pPr>
                <a:defRPr/>
              </a:pPr>
              <a:t>‹#›</a:t>
            </a:fld>
            <a:endParaRPr lang="it-IT"/>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0E5C75D-4006-4C53-8BBA-14E11813BB7B}" type="slidenum">
              <a:rPr lang="it-IT"/>
              <a:pPr>
                <a:defRPr/>
              </a:pPr>
              <a:t>‹#›</a:t>
            </a:fld>
            <a:endParaRPr lang="it-IT"/>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F28F1992-4D3A-4D91-BE76-092359FAD6D9}" type="slidenum">
              <a:rPr lang="it-IT"/>
              <a:pPr>
                <a:defRPr/>
              </a:pPr>
              <a:t>‹#›</a:t>
            </a:fld>
            <a:endParaRPr lang="it-IT"/>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E35E436C-645D-470A-874F-040D6CDCDF74}" type="slidenum">
              <a:rPr lang="it-IT"/>
              <a:pPr>
                <a:defRPr/>
              </a:pPr>
              <a:t>‹#›</a:t>
            </a:fld>
            <a:endParaRPr lang="it-IT"/>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DF9B26B4-4AB5-4E86-9FAA-6CEBE5FE2D01}" type="slidenum">
              <a:rPr lang="it-IT"/>
              <a:pPr>
                <a:defRPr/>
              </a:pPr>
              <a:t>‹#›</a:t>
            </a:fld>
            <a:endParaRPr lang="it-IT"/>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A14B9BD6-66A3-4F20-B961-6BAF338162C1}" type="slidenum">
              <a:rPr lang="it-IT"/>
              <a:pPr>
                <a:defRPr/>
              </a:pPr>
              <a:t>‹#›</a:t>
            </a:fld>
            <a:endParaRPr lang="it-IT"/>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a:ln/>
        </p:spPr>
        <p:txBody>
          <a:bodyPr/>
          <a:lstStyle>
            <a:lvl1pPr>
              <a:defRPr/>
            </a:lvl1pPr>
          </a:lstStyle>
          <a:p>
            <a:pPr>
              <a:defRPr/>
            </a:pPr>
            <a:endParaRPr lang="it-IT"/>
          </a:p>
        </p:txBody>
      </p:sp>
      <p:sp>
        <p:nvSpPr>
          <p:cNvPr id="7" name="Rectangle 5"/>
          <p:cNvSpPr>
            <a:spLocks noGrp="1" noChangeArrowheads="1"/>
          </p:cNvSpPr>
          <p:nvPr>
            <p:ph type="ftr" sz="quarter" idx="11"/>
          </p:nvPr>
        </p:nvSpPr>
        <p:spPr>
          <a:ln/>
        </p:spPr>
        <p:txBody>
          <a:bodyPr/>
          <a:lstStyle>
            <a:lvl1pPr>
              <a:defRPr/>
            </a:lvl1pPr>
          </a:lstStyle>
          <a:p>
            <a:pPr>
              <a:defRPr/>
            </a:pPr>
            <a:endParaRPr lang="it-IT"/>
          </a:p>
        </p:txBody>
      </p:sp>
      <p:sp>
        <p:nvSpPr>
          <p:cNvPr id="8" name="Rectangle 6"/>
          <p:cNvSpPr>
            <a:spLocks noGrp="1" noChangeArrowheads="1"/>
          </p:cNvSpPr>
          <p:nvPr>
            <p:ph type="sldNum" sz="quarter" idx="12"/>
          </p:nvPr>
        </p:nvSpPr>
        <p:spPr>
          <a:ln/>
        </p:spPr>
        <p:txBody>
          <a:bodyPr/>
          <a:lstStyle>
            <a:lvl1pPr>
              <a:defRPr/>
            </a:lvl1pPr>
          </a:lstStyle>
          <a:p>
            <a:pPr>
              <a:defRPr/>
            </a:pPr>
            <a:fld id="{F95DF1F8-B0BE-43B8-8CD4-25E91C661340}" type="slidenum">
              <a:rPr lang="it-IT"/>
              <a:pPr>
                <a:defRPr/>
              </a:pPr>
              <a:t>‹#›</a:t>
            </a:fld>
            <a:endParaRPr lang="it-IT"/>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864267D1-2E4D-4B5B-8227-21DAAF3EBAED}" type="slidenum">
              <a:rPr lang="it-IT"/>
              <a:pPr>
                <a:defRPr/>
              </a:pPr>
              <a:t>‹#›</a:t>
            </a:fld>
            <a:endParaRPr lang="it-IT"/>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95BA711E-1C6F-40EA-B4F4-90DFAE178E90}" type="slidenum">
              <a:rPr lang="it-IT"/>
              <a:pPr>
                <a:defRPr/>
              </a:pPr>
              <a:t>‹#›</a:t>
            </a:fld>
            <a:endParaRPr lang="it-IT"/>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84E02DC-728B-4DE0-A3FB-3F40994E6936}" type="slidenum">
              <a:rPr lang="it-IT"/>
              <a:pPr>
                <a:defRPr/>
              </a:pPr>
              <a:t>‹#›</a:t>
            </a:fld>
            <a:endParaRPr lang="it-IT"/>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CB01E679-CB10-4DB8-A80E-C3D99679ECF7}" type="slidenum">
              <a:rPr lang="it-IT"/>
              <a:pPr>
                <a:defRPr/>
              </a:pPr>
              <a:t>‹#›</a:t>
            </a:fld>
            <a:endParaRPr lang="it-IT"/>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AF49B206-B615-4C37-924B-95B4C9CCCFDC}" type="slidenum">
              <a:rPr lang="it-IT"/>
              <a:pPr>
                <a:defRPr/>
              </a:pPr>
              <a:t>‹#›</a:t>
            </a:fld>
            <a:endParaRPr lang="it-IT"/>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C9DBB9A-3BF7-40E2-95D7-97C4ADD3B6E8}" type="slidenum">
              <a:rPr lang="it-IT"/>
              <a:pPr>
                <a:defRPr/>
              </a:pPr>
              <a:t>‹#›</a:t>
            </a:fld>
            <a:endParaRPr lang="it-IT"/>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DAE1EBE9-840F-49D1-9EEB-975346498CD9}" type="slidenum">
              <a:rPr lang="it-IT"/>
              <a:pPr>
                <a:defRPr/>
              </a:pPr>
              <a:t>‹#›</a:t>
            </a:fld>
            <a:endParaRPr lang="it-IT"/>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F4C5C280-94A0-4BD0-A919-514B2A52C016}" type="slidenum">
              <a:rPr lang="it-IT"/>
              <a:pPr>
                <a:defRPr/>
              </a:pPr>
              <a:t>‹#›</a:t>
            </a:fld>
            <a:endParaRPr lang="it-IT"/>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0B7AE8B1-4E51-4DEC-8C46-8B93496934CA}" type="slidenum">
              <a:rPr lang="it-IT"/>
              <a:pPr>
                <a:defRPr/>
              </a:pPr>
              <a:t>‹#›</a:t>
            </a:fld>
            <a:endParaRPr lang="it-IT"/>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4B7CCE2F-8A2D-4782-A999-63B04078104B}" type="slidenum">
              <a:rPr lang="it-IT"/>
              <a:pPr>
                <a:defRPr/>
              </a:pPr>
              <a:t>‹#›</a:t>
            </a:fld>
            <a:endParaRPr lang="it-IT"/>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EF2B568B-E210-4B01-BD82-A51CDA325D54}" type="slidenum">
              <a:rPr lang="it-IT"/>
              <a:pPr>
                <a:defRPr/>
              </a:pPr>
              <a:t>‹#›</a:t>
            </a:fld>
            <a:endParaRPr lang="it-IT"/>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B4B42056-BAAA-4F55-B057-E029132EACE2}" type="slidenum">
              <a:rPr lang="it-IT"/>
              <a:pPr>
                <a:defRPr/>
              </a:pPr>
              <a:t>‹#›</a:t>
            </a:fld>
            <a:endParaRPr lang="it-IT"/>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7B93EBD5-8CE0-4287-A903-5431D56681C9}" type="slidenum">
              <a:rPr lang="it-IT"/>
              <a:pPr>
                <a:defRPr/>
              </a:pPr>
              <a:t>‹#›</a:t>
            </a:fld>
            <a:endParaRPr lang="it-IT"/>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7"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F15C3F90-A18D-4A13-B189-CE593D1C9655}" type="slidenum">
              <a:rPr lang="it-IT"/>
              <a:pPr>
                <a:defRPr/>
              </a:pPr>
              <a:t>‹#›</a:t>
            </a:fld>
            <a:endParaRPr lang="it-IT"/>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38BE451-0167-413E-82EA-CEAA27B4B8A2}" type="slidenum">
              <a:rPr lang="it-IT"/>
              <a:pPr>
                <a:defRPr/>
              </a:pPr>
              <a:t>‹#›</a:t>
            </a:fld>
            <a:endParaRPr lang="it-IT"/>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A4867EF-381A-4160-85E1-BCECEC7FEFD1}" type="slidenum">
              <a:rPr lang="it-IT"/>
              <a:pPr>
                <a:defRPr/>
              </a:pPr>
              <a:t>‹#›</a:t>
            </a:fld>
            <a:endParaRPr lang="it-IT"/>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1122163-5CCF-4AD7-B2B3-DFCA374026C0}" type="slidenum">
              <a:rPr lang="it-IT"/>
              <a:pPr>
                <a:defRPr/>
              </a:pPr>
              <a:t>‹#›</a:t>
            </a:fld>
            <a:endParaRPr lang="it-IT"/>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09B39183-442F-450D-8D29-ABE6836B3A13}" type="slidenum">
              <a:rPr lang="it-IT"/>
              <a:pPr>
                <a:defRPr/>
              </a:pPr>
              <a:t>‹#›</a:t>
            </a:fld>
            <a:endParaRPr lang="it-IT"/>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67A8F4C8-4B30-4A3D-BC80-B388DD358EE8}" type="slidenum">
              <a:rPr lang="it-IT"/>
              <a:pPr>
                <a:defRPr/>
              </a:pPr>
              <a:t>‹#›</a:t>
            </a:fld>
            <a:endParaRPr lang="it-IT"/>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0997D30A-BD40-472E-9CEA-0471D1206D9D}" type="slidenum">
              <a:rPr lang="it-IT"/>
              <a:pPr>
                <a:defRPr/>
              </a:pPr>
              <a:t>‹#›</a:t>
            </a:fld>
            <a:endParaRPr lang="it-IT"/>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BA8A4F6-6253-4905-AD8B-5EDFCEC0E860}" type="slidenum">
              <a:rPr lang="it-IT"/>
              <a:pPr>
                <a:defRPr/>
              </a:pPr>
              <a:t>‹#›</a:t>
            </a:fld>
            <a:endParaRPr lang="it-IT"/>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6990783-E725-4C3E-B11D-1EA2D6414DA4}" type="slidenum">
              <a:rPr lang="it-IT"/>
              <a:pPr>
                <a:defRPr/>
              </a:pPr>
              <a:t>‹#›</a:t>
            </a:fld>
            <a:endParaRPr lang="it-IT"/>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F48D9E10-7C4A-49A4-A243-D239FFEFDDA6}" type="slidenum">
              <a:rPr lang="it-IT"/>
              <a:pPr>
                <a:defRPr/>
              </a:pPr>
              <a:t>‹#›</a:t>
            </a:fld>
            <a:endParaRPr lang="it-IT"/>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D375F5E5-FCEA-4FB6-993B-194F34EC73D9}" type="slidenum">
              <a:rPr lang="it-IT"/>
              <a:pPr>
                <a:defRPr/>
              </a:pPr>
              <a:t>‹#›</a:t>
            </a:fld>
            <a:endParaRPr lang="it-IT"/>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F274B8A-98D8-42F8-AE4F-8ED229B5D191}" type="slidenum">
              <a:rPr lang="it-IT"/>
              <a:pPr>
                <a:defRPr/>
              </a:pPr>
              <a:t>‹#›</a:t>
            </a:fld>
            <a:endParaRPr lang="it-IT"/>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D3FAD934-2891-4422-9C68-76DFE2991DF5}" type="slidenum">
              <a:rPr lang="it-IT"/>
              <a:pPr>
                <a:defRPr/>
              </a:pPr>
              <a:t>‹#›</a:t>
            </a:fld>
            <a:endParaRPr lang="it-IT"/>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6ED5FE7-4464-4EFB-8477-DB8A00E7BF9A}" type="slidenum">
              <a:rPr lang="it-IT"/>
              <a:pPr>
                <a:defRPr/>
              </a:pPr>
              <a:t>‹#›</a:t>
            </a:fld>
            <a:endParaRPr lang="it-IT"/>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7"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9A5E2D2C-AA13-4870-8D1B-08FFC1E16250}" type="slidenum">
              <a:rPr lang="it-IT"/>
              <a:pPr>
                <a:defRPr/>
              </a:pPr>
              <a:t>‹#›</a:t>
            </a:fld>
            <a:endParaRPr lang="it-IT"/>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1AB30B44-A6A3-4869-ABFF-AC018409DAF8}" type="slidenum">
              <a:rPr lang="it-IT"/>
              <a:pPr>
                <a:defRPr/>
              </a:pPr>
              <a:t>‹#›</a:t>
            </a:fld>
            <a:endParaRPr lang="it-IT"/>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FC11961-4042-470F-B3A2-1E8209B2772D}" type="slidenum">
              <a:rPr lang="it-IT"/>
              <a:pPr>
                <a:defRPr/>
              </a:pPr>
              <a:t>‹#›</a:t>
            </a:fld>
            <a:endParaRPr lang="it-IT"/>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E8975A4C-A59A-4F65-9E9E-82F19925DCAF}" type="slidenum">
              <a:rPr lang="it-IT"/>
              <a:pPr>
                <a:defRPr/>
              </a:pPr>
              <a:t>‹#›</a:t>
            </a:fld>
            <a:endParaRPr lang="it-IT"/>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29E44373-F341-4C96-879D-CA6401589A0A}" type="slidenum">
              <a:rPr lang="it-IT"/>
              <a:pPr>
                <a:defRPr/>
              </a:pPr>
              <a:t>‹#›</a:t>
            </a:fld>
            <a:endParaRPr lang="it-IT"/>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18F8870-25F1-4E16-AF8B-1431266085B1}" type="slidenum">
              <a:rPr lang="it-IT"/>
              <a:pPr>
                <a:defRPr/>
              </a:pPr>
              <a:t>‹#›</a:t>
            </a:fld>
            <a:endParaRPr lang="it-IT"/>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07FDBAD3-01D0-4EE6-9380-B26FF36AABFC}" type="slidenum">
              <a:rPr lang="it-IT"/>
              <a:pPr>
                <a:defRPr/>
              </a:pPr>
              <a:t>‹#›</a:t>
            </a:fld>
            <a:endParaRPr lang="it-IT"/>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ADA33FA-C55D-47E3-B814-5D388BA64F58}" type="slidenum">
              <a:rPr lang="it-IT"/>
              <a:pPr>
                <a:defRPr/>
              </a:pPr>
              <a:t>‹#›</a:t>
            </a:fld>
            <a:endParaRPr lang="it-IT"/>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A7BFCF22-9E76-4AB8-A751-6D1CB3228B7E}" type="slidenum">
              <a:rPr lang="it-IT"/>
              <a:pPr>
                <a:defRPr/>
              </a:pPr>
              <a:t>‹#›</a:t>
            </a:fld>
            <a:endParaRPr lang="it-IT"/>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7B39BF22-FE23-42EA-9CE4-5A76A1979525}" type="slidenum">
              <a:rPr lang="it-IT"/>
              <a:pPr>
                <a:defRPr/>
              </a:pPr>
              <a:t>‹#›</a:t>
            </a:fld>
            <a:endParaRPr lang="it-IT"/>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10FEAEF-DF56-4D07-B49C-50AF693C4AC2}" type="slidenum">
              <a:rPr lang="it-IT"/>
              <a:pPr>
                <a:defRPr/>
              </a:pPr>
              <a:t>‹#›</a:t>
            </a:fld>
            <a:endParaRPr lang="it-IT"/>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08896D3D-134D-492C-8BDB-5B0CD452E6D9}" type="slidenum">
              <a:rPr lang="it-IT"/>
              <a:pPr>
                <a:defRPr/>
              </a:pPr>
              <a:t>‹#›</a:t>
            </a:fld>
            <a:endParaRPr lang="it-IT"/>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8EC2D08A-4CA4-4C02-8693-F69DB9704A9D}" type="slidenum">
              <a:rPr lang="it-IT"/>
              <a:pPr>
                <a:defRPr/>
              </a:pPr>
              <a:t>‹#›</a:t>
            </a:fld>
            <a:endParaRPr lang="it-IT"/>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E57DCC8-8F51-4B84-AB4B-15BE835E8C06}" type="slidenum">
              <a:rPr lang="it-IT"/>
              <a:pPr>
                <a:defRPr/>
              </a:pPr>
              <a:t>‹#›</a:t>
            </a:fld>
            <a:endParaRPr lang="it-IT"/>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7"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41F7D2E1-91A3-4A98-86E1-49B9AC0C0F8D}" type="slidenum">
              <a:rPr lang="it-IT"/>
              <a:pPr>
                <a:defRPr/>
              </a:pPr>
              <a:t>‹#›</a:t>
            </a:fld>
            <a:endParaRPr lang="it-IT"/>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D1424921-0453-42DE-B131-FF3342F33BA6}" type="slidenum">
              <a:rPr lang="it-IT"/>
              <a:pPr>
                <a:defRPr/>
              </a:pPr>
              <a:t>‹#›</a:t>
            </a:fld>
            <a:endParaRPr lang="it-IT"/>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AC71996-EF5D-4654-96FB-7D34E47E66EC}" type="slidenum">
              <a:rPr lang="it-IT"/>
              <a:pPr>
                <a:defRPr/>
              </a:pPr>
              <a:t>‹#›</a:t>
            </a:fld>
            <a:endParaRPr lang="it-IT"/>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C3FD27AD-5C88-4B76-BE58-719789ECB1D1}" type="slidenum">
              <a:rPr lang="it-IT"/>
              <a:pPr>
                <a:defRPr/>
              </a:pPr>
              <a:t>‹#›</a:t>
            </a:fld>
            <a:endParaRPr lang="it-IT"/>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AA98BDE-7FDB-4962-B353-7D46B1A123C6}" type="slidenum">
              <a:rPr lang="it-IT"/>
              <a:pPr>
                <a:defRPr/>
              </a:pPr>
              <a:t>‹#›</a:t>
            </a:fld>
            <a:endParaRPr lang="it-IT"/>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CA93217C-4BBC-4744-8F6A-B327E5CCB00B}" type="slidenum">
              <a:rPr lang="it-IT"/>
              <a:pPr>
                <a:defRPr/>
              </a:pPr>
              <a:t>‹#›</a:t>
            </a:fld>
            <a:endParaRPr lang="it-IT"/>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38EEF69E-4AEF-40B9-93F3-87FA99619766}" type="slidenum">
              <a:rPr lang="it-IT"/>
              <a:pPr>
                <a:defRPr/>
              </a:pPr>
              <a:t>‹#›</a:t>
            </a:fld>
            <a:endParaRPr lang="it-IT"/>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514AE4E1-70B4-4785-B172-10D9D54F323A}" type="slidenum">
              <a:rPr lang="it-IT"/>
              <a:pPr>
                <a:defRPr/>
              </a:pPr>
              <a:t>‹#›</a:t>
            </a:fld>
            <a:endParaRPr lang="it-IT"/>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B480A44C-EE66-4979-9063-D75C1467FB8C}" type="slidenum">
              <a:rPr lang="it-IT"/>
              <a:pPr>
                <a:defRPr/>
              </a:pPr>
              <a:t>‹#›</a:t>
            </a:fld>
            <a:endParaRPr lang="it-IT"/>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624AF210-CD3B-4CEF-AD59-5EFA7D1BFF71}" type="slidenum">
              <a:rPr lang="it-IT"/>
              <a:pPr>
                <a:defRPr/>
              </a:pPr>
              <a:t>‹#›</a:t>
            </a:fld>
            <a:endParaRPr lang="it-IT"/>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6CE9170A-F41B-4E3C-B2F8-4D4E5053DE76}" type="slidenum">
              <a:rPr lang="it-IT"/>
              <a:pPr>
                <a:defRPr/>
              </a:pPr>
              <a:t>‹#›</a:t>
            </a:fld>
            <a:endParaRPr lang="it-IT"/>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05648769-4849-486F-A90A-5A4982EFF188}" type="slidenum">
              <a:rPr lang="it-IT"/>
              <a:pPr>
                <a:defRPr/>
              </a:pPr>
              <a:t>‹#›</a:t>
            </a:fld>
            <a:endParaRPr lang="it-IT"/>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smtClean="0"/>
            </a:lvl1pPr>
          </a:lstStyle>
          <a:p>
            <a:pPr>
              <a:defRPr/>
            </a:pPr>
            <a:fld id="{2906048D-581D-4788-95D6-4F10F2E9C378}" type="slidenum">
              <a:rPr lang="it-IT"/>
              <a:pPr>
                <a:defRPr/>
              </a:pPr>
              <a:t>‹#›</a:t>
            </a:fld>
            <a:endParaRPr lang="it-IT"/>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5DA9B839-68C4-49C1-8AC5-313E339BA5F3}" type="slidenum">
              <a:rPr lang="it-IT"/>
              <a:pPr>
                <a:defRPr/>
              </a:pPr>
              <a:t>‹#›</a:t>
            </a:fld>
            <a:endParaRPr lang="it-IT"/>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a:ln/>
        </p:spPr>
        <p:txBody>
          <a:bodyPr/>
          <a:lstStyle>
            <a:lvl1pPr>
              <a:defRPr/>
            </a:lvl1pPr>
          </a:lstStyle>
          <a:p>
            <a:pPr>
              <a:defRPr/>
            </a:pPr>
            <a:endParaRPr lang="it-IT"/>
          </a:p>
        </p:txBody>
      </p:sp>
      <p:sp>
        <p:nvSpPr>
          <p:cNvPr id="7" name="Rectangle 5"/>
          <p:cNvSpPr>
            <a:spLocks noGrp="1" noChangeArrowheads="1"/>
          </p:cNvSpPr>
          <p:nvPr>
            <p:ph type="ftr" sz="quarter" idx="11"/>
          </p:nvPr>
        </p:nvSpPr>
        <p:spPr>
          <a:ln/>
        </p:spPr>
        <p:txBody>
          <a:bodyPr/>
          <a:lstStyle>
            <a:lvl1pPr>
              <a:defRPr/>
            </a:lvl1pPr>
          </a:lstStyle>
          <a:p>
            <a:pPr>
              <a:defRPr/>
            </a:pPr>
            <a:endParaRPr lang="it-IT"/>
          </a:p>
        </p:txBody>
      </p:sp>
      <p:sp>
        <p:nvSpPr>
          <p:cNvPr id="8" name="Rectangle 6"/>
          <p:cNvSpPr>
            <a:spLocks noGrp="1" noChangeArrowheads="1"/>
          </p:cNvSpPr>
          <p:nvPr>
            <p:ph type="sldNum" sz="quarter" idx="12"/>
          </p:nvPr>
        </p:nvSpPr>
        <p:spPr>
          <a:ln/>
        </p:spPr>
        <p:txBody>
          <a:bodyPr/>
          <a:lstStyle>
            <a:lvl1pPr>
              <a:defRPr/>
            </a:lvl1pPr>
          </a:lstStyle>
          <a:p>
            <a:pPr>
              <a:defRPr/>
            </a:pPr>
            <a:fld id="{7EF2AB82-CD77-4CEB-AB0C-E4D25F0A6C6A}" type="slidenum">
              <a:rPr lang="it-IT"/>
              <a:pPr>
                <a:defRPr/>
              </a:pPr>
              <a:t>‹#›</a:t>
            </a:fld>
            <a:endParaRPr lang="it-IT"/>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9DF85DD0-9E81-4B67-B469-E74AEF46E916}" type="slidenum">
              <a:rPr lang="it-IT"/>
              <a:pPr>
                <a:defRPr/>
              </a:pPr>
              <a:t>‹#›</a:t>
            </a:fld>
            <a:endParaRPr lang="it-IT"/>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B2E6DA6-47C0-48BD-B7E7-3B4CB0E8C0FE}" type="slidenum">
              <a:rPr lang="it-IT"/>
              <a:pPr>
                <a:defRPr/>
              </a:pPr>
              <a:t>‹#›</a:t>
            </a:fld>
            <a:endParaRPr lang="it-IT"/>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99EC67FC-0FA9-4DB7-8522-A947811E2AD2}" type="slidenum">
              <a:rPr lang="it-IT"/>
              <a:pPr>
                <a:defRPr/>
              </a:pPr>
              <a:t>‹#›</a:t>
            </a:fld>
            <a:endParaRPr lang="it-IT"/>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7118863B-0DCD-4C04-AAE8-B1C6C8AEFA48}" type="slidenum">
              <a:rPr lang="it-IT"/>
              <a:pPr>
                <a:defRPr/>
              </a:pPr>
              <a:t>‹#›</a:t>
            </a:fld>
            <a:endParaRPr lang="it-IT"/>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C9CB53AC-2F19-476F-A6F0-81ECE28D0F51}" type="slidenum">
              <a:rPr lang="it-IT"/>
              <a:pPr>
                <a:defRPr/>
              </a:pPr>
              <a:t>‹#›</a:t>
            </a:fld>
            <a:endParaRPr lang="it-IT"/>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287C0C4F-9693-4009-BEED-106FE08435DF}" type="slidenum">
              <a:rPr lang="it-IT"/>
              <a:pPr>
                <a:defRPr/>
              </a:pPr>
              <a:t>‹#›</a:t>
            </a:fld>
            <a:endParaRPr lang="it-IT"/>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54A473A7-62A8-411F-B716-01525AFBE6DA}" type="slidenum">
              <a:rPr lang="it-IT"/>
              <a:pPr>
                <a:defRPr/>
              </a:pPr>
              <a:t>‹#›</a:t>
            </a:fld>
            <a:endParaRPr lang="it-IT"/>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35E9F92D-F2C8-419C-A2E1-F4358713104C}" type="slidenum">
              <a:rPr lang="it-IT"/>
              <a:pPr>
                <a:defRPr/>
              </a:pPr>
              <a:t>‹#›</a:t>
            </a:fld>
            <a:endParaRPr lang="it-IT"/>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5E52635-372B-458E-B59A-A5069A6A93C3}" type="slidenum">
              <a:rPr lang="it-IT"/>
              <a:pPr>
                <a:defRPr/>
              </a:pPr>
              <a:t>‹#›</a:t>
            </a:fld>
            <a:endParaRPr lang="it-IT"/>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1C873BF2-26AF-428A-9C4B-FF9D081ADA97}" type="slidenum">
              <a:rPr lang="it-IT"/>
              <a:pPr>
                <a:defRPr/>
              </a:pPr>
              <a:t>‹#›</a:t>
            </a:fld>
            <a:endParaRPr lang="it-IT"/>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AA85D795-2776-4D02-A514-300AB1CCDCD4}" type="slidenum">
              <a:rPr lang="it-IT"/>
              <a:pPr>
                <a:defRPr/>
              </a:pPr>
              <a:t>‹#›</a:t>
            </a:fld>
            <a:endParaRPr lang="it-IT"/>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328D4DC-E047-4DC9-81E6-7D01CBE56047}" type="slidenum">
              <a:rPr lang="it-IT"/>
              <a:pPr>
                <a:defRPr/>
              </a:pPr>
              <a:t>‹#›</a:t>
            </a:fld>
            <a:endParaRPr lang="it-IT"/>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2FC89B26-34B8-4E9F-B69E-BD75542934C1}" type="slidenum">
              <a:rPr lang="it-IT"/>
              <a:pPr>
                <a:defRPr/>
              </a:pPr>
              <a:t>‹#›</a:t>
            </a:fld>
            <a:endParaRPr lang="it-IT"/>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7"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20F147D-7628-4559-8906-AA8CE3A1CE2B}" type="slidenum">
              <a:rPr lang="it-IT"/>
              <a:pPr>
                <a:defRPr/>
              </a:pPr>
              <a:t>‹#›</a:t>
            </a:fld>
            <a:endParaRPr lang="it-IT"/>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it-IT"/>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it-IT"/>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02AB1248-BD39-4F83-AD73-81EB00E0BE75}" type="slidenum">
              <a:rPr lang="it-IT"/>
              <a:pPr>
                <a:defRPr/>
              </a:pPr>
              <a:t>‹#›</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image" Target="../media/image1.jpe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6" Type="http://schemas.openxmlformats.org/officeDocument/2006/relationships/image" Target="../media/image1.jpeg"/><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theme" Target="../theme/theme4.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6" Type="http://schemas.openxmlformats.org/officeDocument/2006/relationships/image" Target="../media/image1.jpe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2" Type="http://schemas.openxmlformats.org/officeDocument/2006/relationships/slideLayout" Target="../slideLayouts/slideLayout72.xml"/><Relationship Id="rId16" Type="http://schemas.openxmlformats.org/officeDocument/2006/relationships/image" Target="../media/image1.jpeg"/><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theme" Target="../theme/theme6.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6" Type="http://schemas.openxmlformats.org/officeDocument/2006/relationships/image" Target="../media/image1.jpeg"/><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theme" Target="../theme/theme7.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6.xml"/><Relationship Id="rId13" Type="http://schemas.openxmlformats.org/officeDocument/2006/relationships/slideLayout" Target="../slideLayouts/slideLayout111.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slideLayout" Target="../slideLayouts/slideLayout110.xml"/><Relationship Id="rId2" Type="http://schemas.openxmlformats.org/officeDocument/2006/relationships/slideLayout" Target="../slideLayouts/slideLayout100.xml"/><Relationship Id="rId16" Type="http://schemas.openxmlformats.org/officeDocument/2006/relationships/image" Target="../media/image1.jpeg"/><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5" Type="http://schemas.openxmlformats.org/officeDocument/2006/relationships/theme" Target="../theme/theme8.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 Id="rId14" Type="http://schemas.openxmlformats.org/officeDocument/2006/relationships/slideLayout" Target="../slideLayouts/slideLayout1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A64"/>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a:solidFill>
                  <a:srgbClr val="000000"/>
                </a:solidFill>
                <a:latin typeface="+mn-lt"/>
                <a:cs typeface="+mn-cs"/>
              </a:defRPr>
            </a:lvl1pPr>
          </a:lstStyle>
          <a:p>
            <a:pPr>
              <a:defRPr/>
            </a:pPr>
            <a:fld id="{0DFB876D-EEC5-4758-8A8E-3291A0861B18}"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 id="2147483986" r:id="rId13"/>
    <p:sldLayoutId id="2147483987" r:id="rId14"/>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638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fontAlgn="auto" hangingPunct="0">
              <a:spcBef>
                <a:spcPts val="0"/>
              </a:spcBef>
              <a:spcAft>
                <a:spcPts val="0"/>
              </a:spcAft>
              <a:defRPr sz="1400" b="0" i="0" smtClean="0">
                <a:solidFill>
                  <a:schemeClr val="tx1"/>
                </a:solidFill>
                <a:latin typeface="+mn-lt"/>
                <a:cs typeface="+mn-cs"/>
              </a:defRPr>
            </a:lvl1pPr>
          </a:lstStyle>
          <a:p>
            <a:pPr>
              <a:defRPr/>
            </a:pPr>
            <a:fld id="{6B0DE8CE-9B49-4118-9C89-6FA743DA61D1}" type="datetimeFigureOut">
              <a:rPr lang="it-IT"/>
              <a:pPr>
                <a:defRPr/>
              </a:pPr>
              <a:t>15/10/2012</a:t>
            </a:fld>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fontAlgn="auto" hangingPunct="0">
              <a:spcBef>
                <a:spcPts val="0"/>
              </a:spcBef>
              <a:spcAft>
                <a:spcPts val="0"/>
              </a:spcAft>
              <a:defRPr sz="1400" b="0" i="0">
                <a:solidFill>
                  <a:schemeClr val="tx1"/>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fontAlgn="auto" hangingPunct="0">
              <a:spcBef>
                <a:spcPts val="0"/>
              </a:spcBef>
              <a:spcAft>
                <a:spcPts val="0"/>
              </a:spcAft>
              <a:defRPr sz="1400" b="0" i="0" smtClean="0">
                <a:solidFill>
                  <a:schemeClr val="tx1"/>
                </a:solidFill>
                <a:latin typeface="+mn-lt"/>
                <a:cs typeface="+mn-cs"/>
              </a:defRPr>
            </a:lvl1pPr>
          </a:lstStyle>
          <a:p>
            <a:pPr>
              <a:defRPr/>
            </a:pPr>
            <a:fld id="{C366E20E-78CA-4A6B-9713-16EC6F5F075C}"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 id="2147483960" r:id="rId7"/>
    <p:sldLayoutId id="2147483961" r:id="rId8"/>
    <p:sldLayoutId id="2147483962" r:id="rId9"/>
    <p:sldLayoutId id="2147483963" r:id="rId10"/>
    <p:sldLayoutId id="2147483964" r:id="rId11"/>
    <p:sldLayoutId id="2147483965" r:id="rId12"/>
    <p:sldLayoutId id="2147483966" r:id="rId13"/>
    <p:sldLayoutId id="2147483967" r:id="rId14"/>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3174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smtClean="0">
                <a:solidFill>
                  <a:srgbClr val="000000"/>
                </a:solidFill>
                <a:latin typeface="+mn-lt"/>
                <a:cs typeface="+mn-cs"/>
              </a:defRPr>
            </a:lvl1pPr>
          </a:lstStyle>
          <a:p>
            <a:pPr>
              <a:defRPr/>
            </a:pPr>
            <a:fld id="{84DFD319-B3AF-4A74-B38F-A9D0E4F092CC}"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 id="2147483968" r:id="rId12"/>
    <p:sldLayoutId id="2147483969" r:id="rId13"/>
    <p:sldLayoutId id="2147483970" r:id="rId14"/>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4710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smtClean="0">
                <a:solidFill>
                  <a:srgbClr val="000000"/>
                </a:solidFill>
                <a:latin typeface="+mn-lt"/>
                <a:cs typeface="+mn-cs"/>
              </a:defRPr>
            </a:lvl1pPr>
          </a:lstStyle>
          <a:p>
            <a:pPr>
              <a:defRPr/>
            </a:pPr>
            <a:fld id="{DB1AB992-888D-418B-913E-59EA15F40DE5}"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999" r:id="rId1"/>
    <p:sldLayoutId id="2147484000" r:id="rId2"/>
    <p:sldLayoutId id="2147484001" r:id="rId3"/>
    <p:sldLayoutId id="2147484002" r:id="rId4"/>
    <p:sldLayoutId id="2147484003" r:id="rId5"/>
    <p:sldLayoutId id="2147484004" r:id="rId6"/>
    <p:sldLayoutId id="2147484005" r:id="rId7"/>
    <p:sldLayoutId id="2147484006" r:id="rId8"/>
    <p:sldLayoutId id="2147484007" r:id="rId9"/>
    <p:sldLayoutId id="2147484008" r:id="rId10"/>
    <p:sldLayoutId id="2147484009" r:id="rId11"/>
    <p:sldLayoutId id="2147484010" r:id="rId12"/>
    <p:sldLayoutId id="2147484011" r:id="rId13"/>
    <p:sldLayoutId id="2147484012" r:id="rId14"/>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6246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smtClean="0">
                <a:solidFill>
                  <a:srgbClr val="000000"/>
                </a:solidFill>
                <a:latin typeface="+mn-lt"/>
                <a:cs typeface="+mn-cs"/>
              </a:defRPr>
            </a:lvl1pPr>
          </a:lstStyle>
          <a:p>
            <a:pPr>
              <a:defRPr/>
            </a:pPr>
            <a:fld id="{BE37DCBA-4C4F-4853-962B-02640401A866}"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025" r:id="rId13"/>
    <p:sldLayoutId id="2147484026" r:id="rId14"/>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778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smtClean="0">
                <a:solidFill>
                  <a:srgbClr val="000000"/>
                </a:solidFill>
                <a:latin typeface="+mn-lt"/>
                <a:cs typeface="+mn-cs"/>
              </a:defRPr>
            </a:lvl1pPr>
          </a:lstStyle>
          <a:p>
            <a:pPr>
              <a:defRPr/>
            </a:pPr>
            <a:fld id="{BA74FC21-E339-4A08-83E3-D288F0421F4C}"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 id="2147484035" r:id="rId9"/>
    <p:sldLayoutId id="2147484036" r:id="rId10"/>
    <p:sldLayoutId id="2147484037" r:id="rId11"/>
    <p:sldLayoutId id="2147484038" r:id="rId12"/>
    <p:sldLayoutId id="2147484039" r:id="rId13"/>
    <p:sldLayoutId id="2147484040" r:id="rId14"/>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9318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smtClean="0">
                <a:solidFill>
                  <a:srgbClr val="000000"/>
                </a:solidFill>
                <a:latin typeface="+mn-lt"/>
                <a:cs typeface="+mn-cs"/>
              </a:defRPr>
            </a:lvl1pPr>
          </a:lstStyle>
          <a:p>
            <a:pPr>
              <a:defRPr/>
            </a:pPr>
            <a:fld id="{BEF92285-3CFB-4C31-A116-9F4FDA42F31C}"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 id="2147483971" r:id="rId12"/>
    <p:sldLayoutId id="2147483972" r:id="rId13"/>
    <p:sldLayoutId id="2147483973" r:id="rId14"/>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854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b="0" i="0">
                <a:solidFill>
                  <a:srgbClr val="000000"/>
                </a:solidFill>
                <a:latin typeface="+mn-lt"/>
                <a:cs typeface="+mn-cs"/>
              </a:defRPr>
            </a:lvl1pPr>
          </a:lstStyle>
          <a:p>
            <a:pPr>
              <a:defRPr/>
            </a:pPr>
            <a:endParaRPr lang="it-IT"/>
          </a:p>
        </p:txBody>
      </p:sp>
      <p:sp>
        <p:nvSpPr>
          <p:cNvPr id="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i="0">
                <a:solidFill>
                  <a:srgbClr val="000000"/>
                </a:solidFill>
                <a:latin typeface="+mn-lt"/>
                <a:cs typeface="+mn-cs"/>
              </a:defRPr>
            </a:lvl1pPr>
          </a:lstStyle>
          <a:p>
            <a:pPr>
              <a:defRPr/>
            </a:pPr>
            <a:endParaRPr lang="it-IT"/>
          </a:p>
        </p:txBody>
      </p:sp>
      <p:sp>
        <p:nvSpPr>
          <p:cNvPr id="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i="0">
                <a:solidFill>
                  <a:srgbClr val="000000"/>
                </a:solidFill>
                <a:latin typeface="+mn-lt"/>
                <a:cs typeface="+mn-cs"/>
              </a:defRPr>
            </a:lvl1pPr>
          </a:lstStyle>
          <a:p>
            <a:pPr>
              <a:defRPr/>
            </a:pPr>
            <a:fld id="{89399AEB-D9F9-40DA-B662-0543A1652619}"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6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9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9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5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755650" y="1268413"/>
            <a:ext cx="7772400" cy="1470025"/>
          </a:xfrm>
        </p:spPr>
        <p:txBody>
          <a:bodyPr>
            <a:normAutofit fontScale="90000"/>
          </a:bodyPr>
          <a:lstStyle/>
          <a:p>
            <a:pPr>
              <a:defRPr/>
            </a:pPr>
            <a:r>
              <a:rPr lang="en-US" dirty="0" smtClean="0">
                <a:solidFill>
                  <a:schemeClr val="bg1"/>
                </a:solidFill>
                <a:latin typeface="Calibri" pitchFamily="34" charset="0"/>
                <a:cs typeface="Calibri" pitchFamily="34" charset="0"/>
              </a:rPr>
              <a:t>Volume of care and outcomes: synthesis of the available evidence.</a:t>
            </a:r>
            <a:endParaRPr lang="it-IT" dirty="0">
              <a:solidFill>
                <a:schemeClr val="bg1"/>
              </a:solidFill>
              <a:latin typeface="Calibri" pitchFamily="34" charset="0"/>
              <a:cs typeface="Calibri" pitchFamily="34" charset="0"/>
            </a:endParaRPr>
          </a:p>
        </p:txBody>
      </p:sp>
      <p:sp>
        <p:nvSpPr>
          <p:cNvPr id="125954" name="Sottotitolo 2"/>
          <p:cNvSpPr>
            <a:spLocks noGrp="1"/>
          </p:cNvSpPr>
          <p:nvPr>
            <p:ph type="subTitle" idx="1"/>
          </p:nvPr>
        </p:nvSpPr>
        <p:spPr/>
        <p:txBody>
          <a:bodyPr/>
          <a:lstStyle/>
          <a:p>
            <a:r>
              <a:rPr lang="it-IT" smtClean="0">
                <a:solidFill>
                  <a:schemeClr val="bg1"/>
                </a:solidFill>
                <a:latin typeface="Calibri" pitchFamily="34" charset="0"/>
              </a:rPr>
              <a:t>Eliana Ferroni</a:t>
            </a:r>
          </a:p>
          <a:p>
            <a:endParaRPr lang="en-US" sz="2000" smtClean="0">
              <a:solidFill>
                <a:schemeClr val="bg1"/>
              </a:solidFill>
              <a:latin typeface="Calibri" pitchFamily="34" charset="0"/>
            </a:endParaRPr>
          </a:p>
          <a:p>
            <a:r>
              <a:rPr lang="en-US" sz="2400" smtClean="0">
                <a:solidFill>
                  <a:schemeClr val="bg1"/>
                </a:solidFill>
                <a:latin typeface="Calibri" pitchFamily="34" charset="0"/>
              </a:rPr>
              <a:t>16</a:t>
            </a:r>
            <a:r>
              <a:rPr lang="en-US" sz="2400" baseline="30000" smtClean="0">
                <a:solidFill>
                  <a:schemeClr val="bg1"/>
                </a:solidFill>
                <a:latin typeface="Calibri" pitchFamily="34" charset="0"/>
              </a:rPr>
              <a:t>th</a:t>
            </a:r>
            <a:r>
              <a:rPr lang="en-US" sz="2400" smtClean="0">
                <a:solidFill>
                  <a:schemeClr val="bg1"/>
                </a:solidFill>
                <a:latin typeface="Calibri" pitchFamily="34" charset="0"/>
              </a:rPr>
              <a:t> October 2012</a:t>
            </a:r>
            <a:endParaRPr lang="it-IT" sz="2400" smtClean="0">
              <a:solidFill>
                <a:schemeClr val="bg1"/>
              </a:solidFill>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Titolo 1"/>
          <p:cNvSpPr>
            <a:spLocks noGrp="1"/>
          </p:cNvSpPr>
          <p:nvPr>
            <p:ph type="ctrTitle"/>
          </p:nvPr>
        </p:nvSpPr>
        <p:spPr>
          <a:xfrm>
            <a:off x="755650" y="188913"/>
            <a:ext cx="7772400" cy="431800"/>
          </a:xfrm>
        </p:spPr>
        <p:txBody>
          <a:bodyPr/>
          <a:lstStyle/>
          <a:p>
            <a:r>
              <a:rPr lang="en-US" sz="2200" smtClean="0"/>
              <a:t>Volume of care and outcomes: synthesis of the available evidence.</a:t>
            </a:r>
            <a:endParaRPr lang="it-IT" sz="2200" smtClean="0"/>
          </a:p>
        </p:txBody>
      </p:sp>
      <p:pic>
        <p:nvPicPr>
          <p:cNvPr id="128002" name="Immagine 6"/>
          <p:cNvPicPr>
            <a:picLocks noChangeAspect="1" noChangeArrowheads="1"/>
          </p:cNvPicPr>
          <p:nvPr/>
        </p:nvPicPr>
        <p:blipFill>
          <a:blip r:embed="rId3"/>
          <a:srcRect l="10522" t="14780" r="9589" b="15474"/>
          <a:stretch>
            <a:fillRect/>
          </a:stretch>
        </p:blipFill>
        <p:spPr bwMode="auto">
          <a:xfrm>
            <a:off x="95250" y="1055688"/>
            <a:ext cx="8928100" cy="5543550"/>
          </a:xfrm>
          <a:prstGeom prst="rect">
            <a:avLst/>
          </a:prstGeom>
          <a:noFill/>
          <a:ln w="19050">
            <a:solidFill>
              <a:srgbClr val="7030A0"/>
            </a:solidFill>
            <a:miter lim="800000"/>
            <a:headEnd/>
            <a:tailEnd/>
          </a:ln>
        </p:spPr>
      </p:pic>
      <p:pic>
        <p:nvPicPr>
          <p:cNvPr id="128003" name="Picture 3"/>
          <p:cNvPicPr>
            <a:picLocks noChangeAspect="1" noChangeArrowheads="1"/>
          </p:cNvPicPr>
          <p:nvPr/>
        </p:nvPicPr>
        <p:blipFill>
          <a:blip r:embed="rId4"/>
          <a:srcRect/>
          <a:stretch>
            <a:fillRect/>
          </a:stretch>
        </p:blipFill>
        <p:spPr bwMode="auto">
          <a:xfrm>
            <a:off x="7831138" y="908050"/>
            <a:ext cx="1176337" cy="596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Titolo 1"/>
          <p:cNvSpPr>
            <a:spLocks noGrp="1"/>
          </p:cNvSpPr>
          <p:nvPr>
            <p:ph type="title"/>
          </p:nvPr>
        </p:nvSpPr>
        <p:spPr>
          <a:xfrm>
            <a:off x="685800" y="-100013"/>
            <a:ext cx="7772400" cy="1143001"/>
          </a:xfrm>
        </p:spPr>
        <p:txBody>
          <a:bodyPr/>
          <a:lstStyle/>
          <a:p>
            <a:r>
              <a:rPr lang="it-IT" smtClean="0">
                <a:solidFill>
                  <a:schemeClr val="bg1"/>
                </a:solidFill>
                <a:latin typeface="Calibri" pitchFamily="34" charset="0"/>
                <a:ea typeface="Calibri" pitchFamily="34" charset="0"/>
                <a:cs typeface="Calibri" pitchFamily="34" charset="0"/>
              </a:rPr>
              <a:t>Background</a:t>
            </a:r>
          </a:p>
        </p:txBody>
      </p:sp>
      <p:sp>
        <p:nvSpPr>
          <p:cNvPr id="3" name="Segnaposto contenuto 2"/>
          <p:cNvSpPr>
            <a:spLocks noGrp="1"/>
          </p:cNvSpPr>
          <p:nvPr>
            <p:ph idx="1"/>
          </p:nvPr>
        </p:nvSpPr>
        <p:spPr>
          <a:xfrm>
            <a:off x="107950" y="1600200"/>
            <a:ext cx="4608513" cy="4525963"/>
          </a:xfrm>
        </p:spPr>
        <p:txBody>
          <a:bodyPr>
            <a:normAutofit fontScale="85000" lnSpcReduction="20000"/>
          </a:bodyPr>
          <a:lstStyle/>
          <a:p>
            <a:pPr>
              <a:defRPr/>
            </a:pPr>
            <a:r>
              <a:rPr lang="en-US" dirty="0" smtClean="0">
                <a:solidFill>
                  <a:schemeClr val="bg1"/>
                </a:solidFill>
                <a:latin typeface="Calibri" pitchFamily="34" charset="0"/>
                <a:cs typeface="Calibri" pitchFamily="34" charset="0"/>
              </a:rPr>
              <a:t>In 2005 we published an overview of systematic reviews (SRs) –updated this year- aiming at identifying areas, clinical conditions/interventions for which an association between volume and outcome could be demonstrated.</a:t>
            </a:r>
          </a:p>
          <a:p>
            <a:pPr>
              <a:defRPr/>
            </a:pPr>
            <a:r>
              <a:rPr lang="en-US" dirty="0">
                <a:solidFill>
                  <a:schemeClr val="bg1"/>
                </a:solidFill>
                <a:latin typeface="Calibri" pitchFamily="34" charset="0"/>
                <a:cs typeface="Calibri" pitchFamily="34" charset="0"/>
              </a:rPr>
              <a:t>Main </a:t>
            </a:r>
            <a:r>
              <a:rPr lang="en-US" dirty="0" smtClean="0">
                <a:solidFill>
                  <a:schemeClr val="bg1"/>
                </a:solidFill>
                <a:latin typeface="Calibri" pitchFamily="34" charset="0"/>
                <a:cs typeface="Calibri" pitchFamily="34" charset="0"/>
              </a:rPr>
              <a:t>outcome: </a:t>
            </a:r>
            <a:r>
              <a:rPr lang="en-US" dirty="0">
                <a:solidFill>
                  <a:schemeClr val="bg1"/>
                </a:solidFill>
                <a:latin typeface="Calibri" pitchFamily="34" charset="0"/>
                <a:cs typeface="Calibri" pitchFamily="34" charset="0"/>
              </a:rPr>
              <a:t>intra-hospital /30-day mortality</a:t>
            </a:r>
          </a:p>
          <a:p>
            <a:pPr>
              <a:defRPr/>
            </a:pPr>
            <a:endParaRPr lang="en-US" dirty="0" smtClean="0">
              <a:solidFill>
                <a:schemeClr val="bg1"/>
              </a:solidFill>
              <a:latin typeface="Calibri" pitchFamily="34" charset="0"/>
              <a:cs typeface="Calibri" pitchFamily="34" charset="0"/>
            </a:endParaRPr>
          </a:p>
          <a:p>
            <a:pPr>
              <a:defRPr/>
            </a:pPr>
            <a:endParaRPr lang="it-IT" dirty="0">
              <a:solidFill>
                <a:schemeClr val="bg1"/>
              </a:solidFill>
              <a:latin typeface="Calibri" pitchFamily="34" charset="0"/>
              <a:cs typeface="Calibri" pitchFamily="34" charset="0"/>
            </a:endParaRPr>
          </a:p>
        </p:txBody>
      </p:sp>
      <p:pic>
        <p:nvPicPr>
          <p:cNvPr id="130051" name="Picture 3"/>
          <p:cNvPicPr>
            <a:picLocks noChangeAspect="1" noChangeArrowheads="1"/>
          </p:cNvPicPr>
          <p:nvPr/>
        </p:nvPicPr>
        <p:blipFill>
          <a:blip r:embed="rId3"/>
          <a:srcRect/>
          <a:stretch>
            <a:fillRect/>
          </a:stretch>
        </p:blipFill>
        <p:spPr bwMode="auto">
          <a:xfrm>
            <a:off x="4932363" y="1052513"/>
            <a:ext cx="4211637" cy="5184775"/>
          </a:xfrm>
          <a:prstGeom prst="rect">
            <a:avLst/>
          </a:prstGeom>
          <a:noFill/>
          <a:ln w="6350">
            <a:noFill/>
            <a:miter lim="800000"/>
            <a:headEnd/>
            <a:tailEnd/>
          </a:ln>
        </p:spPr>
      </p:pic>
      <p:sp>
        <p:nvSpPr>
          <p:cNvPr id="7" name="CasellaDiTesto 6"/>
          <p:cNvSpPr txBox="1"/>
          <p:nvPr/>
        </p:nvSpPr>
        <p:spPr>
          <a:xfrm rot="9720000" flipH="1" flipV="1">
            <a:off x="6030913" y="3044825"/>
            <a:ext cx="2325687" cy="954088"/>
          </a:xfrm>
          <a:prstGeom prst="rect">
            <a:avLst/>
          </a:prstGeom>
          <a:noFill/>
        </p:spPr>
        <p:txBody>
          <a:bodyPr>
            <a:spAutoFit/>
          </a:bodyPr>
          <a:lstStyle/>
          <a:p>
            <a:pPr fontAlgn="auto">
              <a:spcBef>
                <a:spcPts val="0"/>
              </a:spcBef>
              <a:spcAft>
                <a:spcPts val="0"/>
              </a:spcAft>
              <a:defRPr/>
            </a:pPr>
            <a:r>
              <a:rPr lang="it-IT" sz="2800" dirty="0">
                <a:effectLst>
                  <a:outerShdw blurRad="38100" dist="38100" dir="2700000" algn="tl">
                    <a:srgbClr val="000000">
                      <a:alpha val="43137"/>
                    </a:srgbClr>
                  </a:outerShdw>
                </a:effectLst>
                <a:latin typeface="+mn-lt"/>
                <a:cs typeface="+mn-cs"/>
              </a:rPr>
              <a:t>Update 2012</a:t>
            </a:r>
          </a:p>
          <a:p>
            <a:pPr fontAlgn="auto">
              <a:spcBef>
                <a:spcPts val="0"/>
              </a:spcBef>
              <a:spcAft>
                <a:spcPts val="0"/>
              </a:spcAft>
              <a:defRPr/>
            </a:pPr>
            <a:endParaRPr lang="it-IT" sz="2800" dirty="0">
              <a:effectLst>
                <a:outerShdw blurRad="38100" dist="38100" dir="2700000" algn="tl">
                  <a:srgbClr val="000000">
                    <a:alpha val="43137"/>
                  </a:srgbClr>
                </a:outerShdw>
              </a:effectLst>
              <a:latin typeface="+mn-lt"/>
              <a:cs typeface="+mn-cs"/>
            </a:endParaRPr>
          </a:p>
        </p:txBody>
      </p:sp>
      <p:pic>
        <p:nvPicPr>
          <p:cNvPr id="130053" name="Picture 2"/>
          <p:cNvPicPr>
            <a:picLocks noChangeAspect="1" noChangeArrowheads="1"/>
          </p:cNvPicPr>
          <p:nvPr/>
        </p:nvPicPr>
        <p:blipFill>
          <a:blip r:embed="rId4"/>
          <a:srcRect/>
          <a:stretch>
            <a:fillRect/>
          </a:stretch>
        </p:blipFill>
        <p:spPr bwMode="auto">
          <a:xfrm>
            <a:off x="5508625" y="5445125"/>
            <a:ext cx="3311525" cy="608013"/>
          </a:xfrm>
          <a:prstGeom prst="rect">
            <a:avLst/>
          </a:prstGeom>
          <a:solidFill>
            <a:schemeClr val="bg1"/>
          </a:solid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ttangolo 3"/>
          <p:cNvSpPr>
            <a:spLocks noChangeArrowheads="1"/>
          </p:cNvSpPr>
          <p:nvPr/>
        </p:nvSpPr>
        <p:spPr bwMode="auto">
          <a:xfrm>
            <a:off x="0" y="1125538"/>
            <a:ext cx="2627313" cy="358775"/>
          </a:xfrm>
          <a:prstGeom prst="rect">
            <a:avLst/>
          </a:prstGeom>
          <a:noFill/>
          <a:ln w="9525" algn="ctr">
            <a:noFill/>
            <a:round/>
            <a:headEnd/>
            <a:tailEnd/>
          </a:ln>
        </p:spPr>
        <p:txBody>
          <a:bodyPr anchor="ctr"/>
          <a:lstStyle/>
          <a:p>
            <a:endParaRPr lang="it-IT">
              <a:solidFill>
                <a:srgbClr val="000000"/>
              </a:solidFill>
            </a:endParaRPr>
          </a:p>
        </p:txBody>
      </p:sp>
      <p:sp>
        <p:nvSpPr>
          <p:cNvPr id="3" name="Rettangolo 2"/>
          <p:cNvSpPr/>
          <p:nvPr/>
        </p:nvSpPr>
        <p:spPr>
          <a:xfrm>
            <a:off x="107950" y="1773238"/>
            <a:ext cx="5256213" cy="3970337"/>
          </a:xfrm>
          <a:prstGeom prst="rect">
            <a:avLst/>
          </a:prstGeom>
        </p:spPr>
        <p:txBody>
          <a:bodyPr>
            <a:spAutoFit/>
          </a:bodyPr>
          <a:lstStyle/>
          <a:p>
            <a:pPr>
              <a:defRPr/>
            </a:pPr>
            <a:r>
              <a:rPr lang="it-IT" sz="2800" dirty="0" err="1">
                <a:solidFill>
                  <a:schemeClr val="bg1"/>
                </a:solidFill>
                <a:effectLst>
                  <a:outerShdw blurRad="38100" dist="38100" dir="2700000" algn="tl">
                    <a:srgbClr val="000000">
                      <a:alpha val="43137"/>
                    </a:srgbClr>
                  </a:outerShdw>
                </a:effectLst>
                <a:latin typeface="Calibri" pitchFamily="34" charset="0"/>
                <a:cs typeface="Calibri" pitchFamily="34" charset="0"/>
              </a:rPr>
              <a:t>Search</a:t>
            </a:r>
            <a:r>
              <a:rPr lang="it-IT" sz="2800" dirty="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it-IT" sz="2800" dirty="0" err="1">
                <a:solidFill>
                  <a:schemeClr val="bg1"/>
                </a:solidFill>
                <a:effectLst>
                  <a:outerShdw blurRad="38100" dist="38100" dir="2700000" algn="tl">
                    <a:srgbClr val="000000">
                      <a:alpha val="43137"/>
                    </a:srgbClr>
                  </a:outerShdw>
                </a:effectLst>
                <a:latin typeface="Calibri" pitchFamily="34" charset="0"/>
                <a:cs typeface="Calibri" pitchFamily="34" charset="0"/>
              </a:rPr>
              <a:t>strategy</a:t>
            </a:r>
            <a:r>
              <a:rPr lang="it-IT" sz="2800" dirty="0">
                <a:solidFill>
                  <a:schemeClr val="bg1"/>
                </a:solidFill>
                <a:effectLst>
                  <a:outerShdw blurRad="38100" dist="38100" dir="2700000" algn="tl">
                    <a:srgbClr val="000000">
                      <a:alpha val="43137"/>
                    </a:srgbClr>
                  </a:outerShdw>
                </a:effectLst>
                <a:latin typeface="Calibri" pitchFamily="34" charset="0"/>
                <a:cs typeface="Calibri" pitchFamily="34" charset="0"/>
              </a:rPr>
              <a:t> on:</a:t>
            </a:r>
            <a:endParaRPr lang="it-IT" sz="2800" dirty="0">
              <a:solidFill>
                <a:schemeClr val="bg1"/>
              </a:solidFill>
              <a:effectLst>
                <a:outerShdw blurRad="38100" dist="38100" dir="2700000" algn="tl">
                  <a:srgbClr val="000000">
                    <a:alpha val="43137"/>
                  </a:srgbClr>
                </a:outerShdw>
              </a:effectLst>
              <a:latin typeface="Calibri" pitchFamily="34" charset="0"/>
              <a:cs typeface="Calibri" pitchFamily="34" charset="0"/>
            </a:endParaRPr>
          </a:p>
          <a:p>
            <a:pPr marL="457200" indent="-457200">
              <a:buFont typeface="+mj-lt"/>
              <a:buAutoNum type="arabicPeriod"/>
              <a:defRPr/>
            </a:pPr>
            <a:r>
              <a:rPr lang="it-IT" sz="2800" dirty="0">
                <a:solidFill>
                  <a:schemeClr val="bg1"/>
                </a:solidFill>
                <a:latin typeface="Calibri" pitchFamily="34" charset="0"/>
                <a:cs typeface="Calibri" pitchFamily="34" charset="0"/>
              </a:rPr>
              <a:t>Electronic </a:t>
            </a:r>
            <a:r>
              <a:rPr lang="it-IT" sz="2800" dirty="0" err="1">
                <a:solidFill>
                  <a:schemeClr val="bg1"/>
                </a:solidFill>
                <a:latin typeface="Calibri" pitchFamily="34" charset="0"/>
                <a:cs typeface="Calibri" pitchFamily="34" charset="0"/>
              </a:rPr>
              <a:t>databases</a:t>
            </a:r>
            <a:r>
              <a:rPr lang="it-IT" sz="2800" dirty="0">
                <a:solidFill>
                  <a:schemeClr val="bg1"/>
                </a:solidFill>
                <a:latin typeface="Calibri" pitchFamily="34" charset="0"/>
                <a:cs typeface="Calibri" pitchFamily="34" charset="0"/>
              </a:rPr>
              <a:t>: </a:t>
            </a:r>
            <a:r>
              <a:rPr lang="it-IT" sz="2800" dirty="0" err="1">
                <a:solidFill>
                  <a:schemeClr val="bg1"/>
                </a:solidFill>
                <a:latin typeface="Calibri" pitchFamily="34" charset="0"/>
                <a:cs typeface="Calibri" pitchFamily="34" charset="0"/>
              </a:rPr>
              <a:t>PubMed</a:t>
            </a:r>
            <a:r>
              <a:rPr lang="it-IT" sz="2800" dirty="0">
                <a:solidFill>
                  <a:schemeClr val="bg1"/>
                </a:solidFill>
                <a:latin typeface="Calibri" pitchFamily="34" charset="0"/>
                <a:cs typeface="Calibri" pitchFamily="34" charset="0"/>
              </a:rPr>
              <a:t>; EMBASE; The </a:t>
            </a:r>
            <a:r>
              <a:rPr lang="it-IT" sz="2800" dirty="0" err="1">
                <a:solidFill>
                  <a:schemeClr val="bg1"/>
                </a:solidFill>
                <a:latin typeface="Calibri" pitchFamily="34" charset="0"/>
                <a:cs typeface="Calibri" pitchFamily="34" charset="0"/>
              </a:rPr>
              <a:t>Cochrane</a:t>
            </a:r>
            <a:r>
              <a:rPr lang="it-IT" sz="2800" dirty="0">
                <a:solidFill>
                  <a:schemeClr val="bg1"/>
                </a:solidFill>
                <a:latin typeface="Calibri" pitchFamily="34" charset="0"/>
                <a:cs typeface="Calibri" pitchFamily="34" charset="0"/>
              </a:rPr>
              <a:t> Library (</a:t>
            </a:r>
            <a:r>
              <a:rPr lang="it-IT" sz="2800" dirty="0" err="1">
                <a:solidFill>
                  <a:schemeClr val="bg1"/>
                </a:solidFill>
                <a:latin typeface="Calibri" pitchFamily="34" charset="0"/>
                <a:cs typeface="Calibri" pitchFamily="34" charset="0"/>
              </a:rPr>
              <a:t>February</a:t>
            </a:r>
            <a:r>
              <a:rPr lang="it-IT" sz="2800" dirty="0">
                <a:solidFill>
                  <a:schemeClr val="bg1"/>
                </a:solidFill>
                <a:latin typeface="Calibri" pitchFamily="34" charset="0"/>
                <a:cs typeface="Calibri" pitchFamily="34" charset="0"/>
              </a:rPr>
              <a:t> 2012) </a:t>
            </a:r>
          </a:p>
          <a:p>
            <a:pPr marL="457200" indent="-457200">
              <a:buFont typeface="+mj-lt"/>
              <a:buAutoNum type="arabicPeriod"/>
              <a:defRPr/>
            </a:pPr>
            <a:r>
              <a:rPr lang="it-IT" sz="2800" dirty="0" err="1">
                <a:solidFill>
                  <a:schemeClr val="bg1"/>
                </a:solidFill>
                <a:latin typeface="Calibri" pitchFamily="34" charset="0"/>
                <a:cs typeface="Calibri" pitchFamily="34" charset="0"/>
              </a:rPr>
              <a:t>Health</a:t>
            </a:r>
            <a:r>
              <a:rPr lang="it-IT" sz="2800" dirty="0">
                <a:solidFill>
                  <a:schemeClr val="bg1"/>
                </a:solidFill>
                <a:latin typeface="Calibri" pitchFamily="34" charset="0"/>
                <a:cs typeface="Calibri" pitchFamily="34" charset="0"/>
              </a:rPr>
              <a:t> </a:t>
            </a:r>
            <a:r>
              <a:rPr lang="it-IT" sz="2800" dirty="0">
                <a:solidFill>
                  <a:schemeClr val="bg1"/>
                </a:solidFill>
                <a:latin typeface="Calibri" pitchFamily="34" charset="0"/>
                <a:cs typeface="Calibri" pitchFamily="34" charset="0"/>
              </a:rPr>
              <a:t>Technology </a:t>
            </a:r>
            <a:r>
              <a:rPr lang="it-IT" sz="2800" dirty="0" err="1">
                <a:solidFill>
                  <a:schemeClr val="bg1"/>
                </a:solidFill>
                <a:latin typeface="Calibri" pitchFamily="34" charset="0"/>
                <a:cs typeface="Calibri" pitchFamily="34" charset="0"/>
              </a:rPr>
              <a:t>Assessment</a:t>
            </a:r>
            <a:r>
              <a:rPr lang="it-IT" sz="2800" dirty="0">
                <a:solidFill>
                  <a:schemeClr val="bg1"/>
                </a:solidFill>
                <a:latin typeface="Calibri" pitchFamily="34" charset="0"/>
                <a:cs typeface="Calibri" pitchFamily="34" charset="0"/>
              </a:rPr>
              <a:t> (</a:t>
            </a:r>
            <a:r>
              <a:rPr lang="it-IT" sz="2800" dirty="0">
                <a:solidFill>
                  <a:schemeClr val="bg1"/>
                </a:solidFill>
                <a:latin typeface="Calibri" pitchFamily="34" charset="0"/>
                <a:cs typeface="Calibri" pitchFamily="34" charset="0"/>
              </a:rPr>
              <a:t>HTA) </a:t>
            </a:r>
            <a:r>
              <a:rPr lang="it-IT" sz="2800" dirty="0" err="1">
                <a:solidFill>
                  <a:schemeClr val="bg1"/>
                </a:solidFill>
                <a:latin typeface="Calibri" pitchFamily="34" charset="0"/>
                <a:cs typeface="Calibri" pitchFamily="34" charset="0"/>
              </a:rPr>
              <a:t>websites</a:t>
            </a:r>
            <a:r>
              <a:rPr lang="it-IT" sz="2800" dirty="0">
                <a:solidFill>
                  <a:schemeClr val="bg1"/>
                </a:solidFill>
                <a:latin typeface="Calibri" pitchFamily="34" charset="0"/>
                <a:cs typeface="Calibri" pitchFamily="34" charset="0"/>
              </a:rPr>
              <a:t> (</a:t>
            </a:r>
            <a:r>
              <a:rPr lang="it-IT" sz="2800" dirty="0" err="1">
                <a:solidFill>
                  <a:schemeClr val="bg1"/>
                </a:solidFill>
                <a:latin typeface="Calibri" pitchFamily="34" charset="0"/>
                <a:cs typeface="Calibri" pitchFamily="34" charset="0"/>
              </a:rPr>
              <a:t>February</a:t>
            </a:r>
            <a:r>
              <a:rPr lang="it-IT" sz="2800" dirty="0">
                <a:solidFill>
                  <a:schemeClr val="bg1"/>
                </a:solidFill>
                <a:latin typeface="Calibri" pitchFamily="34" charset="0"/>
                <a:cs typeface="Calibri" pitchFamily="34" charset="0"/>
              </a:rPr>
              <a:t> </a:t>
            </a:r>
            <a:r>
              <a:rPr lang="it-IT" sz="2800" dirty="0">
                <a:solidFill>
                  <a:schemeClr val="bg1"/>
                </a:solidFill>
                <a:latin typeface="Calibri" pitchFamily="34" charset="0"/>
                <a:cs typeface="Calibri" pitchFamily="34" charset="0"/>
              </a:rPr>
              <a:t>2012)</a:t>
            </a:r>
          </a:p>
          <a:p>
            <a:pPr marL="457200" indent="-457200">
              <a:buFont typeface="+mj-lt"/>
              <a:buAutoNum type="arabicPeriod"/>
              <a:defRPr/>
            </a:pPr>
            <a:r>
              <a:rPr lang="it-IT" sz="2800" dirty="0">
                <a:solidFill>
                  <a:schemeClr val="bg1"/>
                </a:solidFill>
                <a:latin typeface="Calibri" pitchFamily="34" charset="0"/>
                <a:cs typeface="Calibri" pitchFamily="34" charset="0"/>
              </a:rPr>
              <a:t>National </a:t>
            </a:r>
            <a:r>
              <a:rPr lang="it-IT" sz="2800" dirty="0" err="1">
                <a:solidFill>
                  <a:schemeClr val="bg1"/>
                </a:solidFill>
                <a:latin typeface="Calibri" pitchFamily="34" charset="0"/>
                <a:cs typeface="Calibri" pitchFamily="34" charset="0"/>
              </a:rPr>
              <a:t>guideline</a:t>
            </a:r>
            <a:r>
              <a:rPr lang="it-IT" sz="2800" dirty="0">
                <a:solidFill>
                  <a:schemeClr val="bg1"/>
                </a:solidFill>
                <a:latin typeface="Calibri" pitchFamily="34" charset="0"/>
                <a:cs typeface="Calibri" pitchFamily="34" charset="0"/>
              </a:rPr>
              <a:t> </a:t>
            </a:r>
            <a:r>
              <a:rPr lang="it-IT" sz="2800" dirty="0" err="1">
                <a:solidFill>
                  <a:schemeClr val="bg1"/>
                </a:solidFill>
                <a:latin typeface="Calibri" pitchFamily="34" charset="0"/>
                <a:cs typeface="Calibri" pitchFamily="34" charset="0"/>
              </a:rPr>
              <a:t>Clearinghouse</a:t>
            </a:r>
            <a:r>
              <a:rPr lang="it-IT" sz="2800" dirty="0">
                <a:solidFill>
                  <a:schemeClr val="bg1"/>
                </a:solidFill>
                <a:latin typeface="Calibri" pitchFamily="34" charset="0"/>
                <a:cs typeface="Calibri" pitchFamily="34" charset="0"/>
              </a:rPr>
              <a:t> (</a:t>
            </a:r>
            <a:r>
              <a:rPr lang="it-IT" sz="2800" dirty="0" err="1">
                <a:solidFill>
                  <a:schemeClr val="bg1"/>
                </a:solidFill>
                <a:latin typeface="Calibri" pitchFamily="34" charset="0"/>
                <a:cs typeface="Calibri" pitchFamily="34" charset="0"/>
              </a:rPr>
              <a:t>February</a:t>
            </a:r>
            <a:r>
              <a:rPr lang="it-IT" sz="2800" dirty="0">
                <a:solidFill>
                  <a:schemeClr val="bg1"/>
                </a:solidFill>
                <a:latin typeface="Calibri" pitchFamily="34" charset="0"/>
                <a:cs typeface="Calibri" pitchFamily="34" charset="0"/>
              </a:rPr>
              <a:t> 2012)</a:t>
            </a:r>
          </a:p>
          <a:p>
            <a:pPr>
              <a:defRPr/>
            </a:pPr>
            <a:endParaRPr lang="it-IT" sz="2800" dirty="0">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132099" name="CasellaDiTesto 1"/>
          <p:cNvSpPr txBox="1">
            <a:spLocks noChangeArrowheads="1"/>
          </p:cNvSpPr>
          <p:nvPr/>
        </p:nvSpPr>
        <p:spPr bwMode="auto">
          <a:xfrm>
            <a:off x="3306763" y="188913"/>
            <a:ext cx="2057400" cy="708025"/>
          </a:xfrm>
          <a:prstGeom prst="rect">
            <a:avLst/>
          </a:prstGeom>
          <a:noFill/>
          <a:ln w="9525">
            <a:noFill/>
            <a:miter lim="800000"/>
            <a:headEnd/>
            <a:tailEnd/>
          </a:ln>
        </p:spPr>
        <p:txBody>
          <a:bodyPr wrap="none">
            <a:spAutoFit/>
          </a:bodyPr>
          <a:lstStyle/>
          <a:p>
            <a:r>
              <a:rPr lang="it-IT" sz="4000">
                <a:solidFill>
                  <a:schemeClr val="bg1"/>
                </a:solidFill>
                <a:latin typeface="Calibri" pitchFamily="34" charset="0"/>
              </a:rPr>
              <a:t>Methods</a:t>
            </a:r>
          </a:p>
        </p:txBody>
      </p:sp>
      <p:pic>
        <p:nvPicPr>
          <p:cNvPr id="132100" name="Picture 2" descr="C:\Users\ferroni\Desktop\materiale Nashville\ricerca biblio immagine.jpg"/>
          <p:cNvPicPr>
            <a:picLocks noChangeAspect="1" noChangeArrowheads="1"/>
          </p:cNvPicPr>
          <p:nvPr/>
        </p:nvPicPr>
        <p:blipFill>
          <a:blip r:embed="rId3"/>
          <a:srcRect/>
          <a:stretch>
            <a:fillRect/>
          </a:stretch>
        </p:blipFill>
        <p:spPr bwMode="auto">
          <a:xfrm>
            <a:off x="5724525" y="1754188"/>
            <a:ext cx="3295650" cy="32956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Freccia a destra 2"/>
          <p:cNvSpPr>
            <a:spLocks noChangeArrowheads="1"/>
          </p:cNvSpPr>
          <p:nvPr/>
        </p:nvSpPr>
        <p:spPr bwMode="auto">
          <a:xfrm>
            <a:off x="1258888" y="1052513"/>
            <a:ext cx="1195387" cy="504825"/>
          </a:xfrm>
          <a:prstGeom prst="rightArrow">
            <a:avLst>
              <a:gd name="adj1" fmla="val 50000"/>
              <a:gd name="adj2" fmla="val 49968"/>
            </a:avLst>
          </a:prstGeom>
          <a:noFill/>
          <a:ln w="9525">
            <a:noFill/>
            <a:miter lim="800000"/>
            <a:headEnd/>
            <a:tailEnd/>
          </a:ln>
        </p:spPr>
        <p:txBody>
          <a:bodyPr anchor="ctr"/>
          <a:lstStyle/>
          <a:p>
            <a:pPr algn="ctr"/>
            <a:endParaRPr lang="it-IT" sz="2400" b="1" i="1">
              <a:solidFill>
                <a:srgbClr val="FFFFFF"/>
              </a:solidFill>
            </a:endParaRPr>
          </a:p>
        </p:txBody>
      </p:sp>
      <p:sp>
        <p:nvSpPr>
          <p:cNvPr id="134146" name="Freccia a destra 3"/>
          <p:cNvSpPr>
            <a:spLocks noChangeArrowheads="1"/>
          </p:cNvSpPr>
          <p:nvPr/>
        </p:nvSpPr>
        <p:spPr bwMode="auto">
          <a:xfrm>
            <a:off x="1331913" y="1125538"/>
            <a:ext cx="1122362" cy="555625"/>
          </a:xfrm>
          <a:prstGeom prst="rightArrow">
            <a:avLst>
              <a:gd name="adj1" fmla="val 50000"/>
              <a:gd name="adj2" fmla="val 50088"/>
            </a:avLst>
          </a:prstGeom>
          <a:noFill/>
          <a:ln w="9525">
            <a:noFill/>
            <a:miter lim="800000"/>
            <a:headEnd/>
            <a:tailEnd/>
          </a:ln>
        </p:spPr>
        <p:txBody>
          <a:bodyPr anchor="ctr"/>
          <a:lstStyle/>
          <a:p>
            <a:pPr algn="ctr"/>
            <a:endParaRPr lang="it-IT" sz="2400" b="1" i="1">
              <a:solidFill>
                <a:srgbClr val="FFFFFF"/>
              </a:solidFill>
            </a:endParaRPr>
          </a:p>
        </p:txBody>
      </p:sp>
      <p:sp>
        <p:nvSpPr>
          <p:cNvPr id="134147" name="Freccia a destra 4"/>
          <p:cNvSpPr>
            <a:spLocks noChangeArrowheads="1"/>
          </p:cNvSpPr>
          <p:nvPr/>
        </p:nvSpPr>
        <p:spPr bwMode="auto">
          <a:xfrm>
            <a:off x="1547813" y="1268413"/>
            <a:ext cx="977900" cy="484187"/>
          </a:xfrm>
          <a:prstGeom prst="rightArrow">
            <a:avLst>
              <a:gd name="adj1" fmla="val 50000"/>
              <a:gd name="adj2" fmla="val 50024"/>
            </a:avLst>
          </a:prstGeom>
          <a:noFill/>
          <a:ln w="9525">
            <a:noFill/>
            <a:miter lim="800000"/>
            <a:headEnd/>
            <a:tailEnd/>
          </a:ln>
        </p:spPr>
        <p:txBody>
          <a:bodyPr anchor="ctr"/>
          <a:lstStyle/>
          <a:p>
            <a:pPr algn="ctr"/>
            <a:endParaRPr lang="it-IT" sz="2400" b="1" i="1">
              <a:solidFill>
                <a:srgbClr val="FFFFFF"/>
              </a:solidFill>
            </a:endParaRPr>
          </a:p>
        </p:txBody>
      </p:sp>
      <p:sp>
        <p:nvSpPr>
          <p:cNvPr id="134148" name="Rectangle 59"/>
          <p:cNvSpPr>
            <a:spLocks noChangeArrowheads="1"/>
          </p:cNvSpPr>
          <p:nvPr/>
        </p:nvSpPr>
        <p:spPr bwMode="auto">
          <a:xfrm>
            <a:off x="152400" y="152400"/>
            <a:ext cx="9144000" cy="0"/>
          </a:xfrm>
          <a:prstGeom prst="rect">
            <a:avLst/>
          </a:prstGeom>
          <a:noFill/>
          <a:ln w="9525">
            <a:noFill/>
            <a:miter lim="800000"/>
            <a:headEnd/>
            <a:tailEnd/>
          </a:ln>
        </p:spPr>
        <p:txBody>
          <a:bodyPr wrap="none" anchor="ctr">
            <a:spAutoFit/>
          </a:bodyPr>
          <a:lstStyle/>
          <a:p>
            <a:endParaRPr lang="it-IT">
              <a:latin typeface="Times New Roman" pitchFamily="18" charset="0"/>
            </a:endParaRPr>
          </a:p>
        </p:txBody>
      </p:sp>
      <p:pic>
        <p:nvPicPr>
          <p:cNvPr id="134149" name="Immagine 148"/>
          <p:cNvPicPr>
            <a:picLocks noChangeAspect="1" noChangeArrowheads="1"/>
          </p:cNvPicPr>
          <p:nvPr/>
        </p:nvPicPr>
        <p:blipFill>
          <a:blip r:embed="rId3"/>
          <a:srcRect l="27539" t="15935" r="26865" b="21248"/>
          <a:stretch>
            <a:fillRect/>
          </a:stretch>
        </p:blipFill>
        <p:spPr bwMode="auto">
          <a:xfrm>
            <a:off x="827088" y="1089025"/>
            <a:ext cx="7777162" cy="5148263"/>
          </a:xfrm>
          <a:prstGeom prst="rect">
            <a:avLst/>
          </a:prstGeom>
          <a:noFill/>
          <a:ln w="9525">
            <a:noFill/>
            <a:miter lim="800000"/>
            <a:headEnd/>
            <a:tailEnd/>
          </a:ln>
        </p:spPr>
      </p:pic>
      <p:sp>
        <p:nvSpPr>
          <p:cNvPr id="134150" name="CasellaDiTesto 2"/>
          <p:cNvSpPr txBox="1">
            <a:spLocks noChangeArrowheads="1"/>
          </p:cNvSpPr>
          <p:nvPr/>
        </p:nvSpPr>
        <p:spPr bwMode="auto">
          <a:xfrm>
            <a:off x="3419475" y="188913"/>
            <a:ext cx="2393950" cy="708025"/>
          </a:xfrm>
          <a:prstGeom prst="rect">
            <a:avLst/>
          </a:prstGeom>
          <a:noFill/>
          <a:ln w="9525">
            <a:noFill/>
            <a:miter lim="800000"/>
            <a:headEnd/>
            <a:tailEnd/>
          </a:ln>
        </p:spPr>
        <p:txBody>
          <a:bodyPr wrap="none">
            <a:spAutoFit/>
          </a:bodyPr>
          <a:lstStyle/>
          <a:p>
            <a:r>
              <a:rPr lang="it-IT" sz="4000">
                <a:solidFill>
                  <a:schemeClr val="bg1"/>
                </a:solidFill>
                <a:latin typeface="Calibri" pitchFamily="34" charset="0"/>
              </a:rPr>
              <a:t>Flow chart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Titolo 1"/>
          <p:cNvSpPr>
            <a:spLocks noGrp="1"/>
          </p:cNvSpPr>
          <p:nvPr>
            <p:ph type="title"/>
          </p:nvPr>
        </p:nvSpPr>
        <p:spPr>
          <a:xfrm>
            <a:off x="903288" y="-100013"/>
            <a:ext cx="7772400" cy="1143001"/>
          </a:xfrm>
        </p:spPr>
        <p:txBody>
          <a:bodyPr/>
          <a:lstStyle/>
          <a:p>
            <a:r>
              <a:rPr lang="it-IT" smtClean="0">
                <a:solidFill>
                  <a:schemeClr val="bg1"/>
                </a:solidFill>
                <a:latin typeface="Calibri" pitchFamily="34" charset="0"/>
                <a:ea typeface="Calibri" pitchFamily="34" charset="0"/>
                <a:cs typeface="Calibri" pitchFamily="34" charset="0"/>
              </a:rPr>
              <a:t>Methods </a:t>
            </a:r>
            <a:endParaRPr lang="it-IT" sz="2200" smtClean="0">
              <a:solidFill>
                <a:schemeClr val="bg1"/>
              </a:solidFill>
              <a:latin typeface="Calibri" pitchFamily="34" charset="0"/>
              <a:ea typeface="Calibri" pitchFamily="34" charset="0"/>
              <a:cs typeface="Calibri" pitchFamily="34" charset="0"/>
            </a:endParaRPr>
          </a:p>
        </p:txBody>
      </p:sp>
      <p:sp>
        <p:nvSpPr>
          <p:cNvPr id="3" name="Segnaposto contenuto 2"/>
          <p:cNvSpPr>
            <a:spLocks noGrp="1"/>
          </p:cNvSpPr>
          <p:nvPr>
            <p:ph idx="1"/>
          </p:nvPr>
        </p:nvSpPr>
        <p:spPr>
          <a:xfrm>
            <a:off x="250825" y="1052513"/>
            <a:ext cx="8497888" cy="5113337"/>
          </a:xfrm>
        </p:spPr>
        <p:txBody>
          <a:bodyPr>
            <a:noAutofit/>
          </a:bodyPr>
          <a:lstStyle/>
          <a:p>
            <a:pPr marL="0" indent="0">
              <a:buFontTx/>
              <a:buNone/>
              <a:defRPr/>
            </a:pPr>
            <a:r>
              <a:rPr lang="en-US" sz="2600" dirty="0" smtClean="0">
                <a:solidFill>
                  <a:schemeClr val="bg1"/>
                </a:solidFill>
                <a:latin typeface="Calibri" pitchFamily="34" charset="0"/>
                <a:cs typeface="Calibri" pitchFamily="34" charset="0"/>
              </a:rPr>
              <a:t>According to the main outcome, health topics were classified in the following groups:</a:t>
            </a:r>
          </a:p>
          <a:p>
            <a:pPr>
              <a:defRPr/>
            </a:pPr>
            <a:r>
              <a:rPr lang="en-US" sz="2600" dirty="0" smtClean="0">
                <a:solidFill>
                  <a:srgbClr val="FFFF00"/>
                </a:solidFill>
                <a:latin typeface="Calibri" pitchFamily="34" charset="0"/>
                <a:cs typeface="Calibri" pitchFamily="34" charset="0"/>
              </a:rPr>
              <a:t>positive </a:t>
            </a:r>
            <a:r>
              <a:rPr lang="en-US" sz="2600" dirty="0">
                <a:solidFill>
                  <a:srgbClr val="FFFF00"/>
                </a:solidFill>
                <a:latin typeface="Calibri" pitchFamily="34" charset="0"/>
                <a:cs typeface="Calibri" pitchFamily="34" charset="0"/>
              </a:rPr>
              <a:t>association</a:t>
            </a:r>
            <a:r>
              <a:rPr lang="en-US" sz="2600" dirty="0">
                <a:solidFill>
                  <a:schemeClr val="bg1"/>
                </a:solidFill>
                <a:latin typeface="Calibri" pitchFamily="34" charset="0"/>
                <a:cs typeface="Calibri" pitchFamily="34" charset="0"/>
              </a:rPr>
              <a:t>: a positive association was demonstrated in the majority of studies/participants and/or a pooled measure (metanalysis) with positive results was reported.</a:t>
            </a:r>
            <a:endParaRPr lang="it-IT" sz="2600" dirty="0">
              <a:solidFill>
                <a:schemeClr val="bg1"/>
              </a:solidFill>
              <a:latin typeface="Calibri" pitchFamily="34" charset="0"/>
              <a:cs typeface="Calibri" pitchFamily="34" charset="0"/>
            </a:endParaRPr>
          </a:p>
          <a:p>
            <a:pPr>
              <a:defRPr/>
            </a:pPr>
            <a:r>
              <a:rPr lang="en-US" sz="2600" dirty="0">
                <a:solidFill>
                  <a:srgbClr val="FFFF00"/>
                </a:solidFill>
                <a:latin typeface="Calibri" pitchFamily="34" charset="0"/>
                <a:cs typeface="Calibri" pitchFamily="34" charset="0"/>
              </a:rPr>
              <a:t>Lack of association</a:t>
            </a:r>
            <a:r>
              <a:rPr lang="en-US" sz="2600" dirty="0">
                <a:solidFill>
                  <a:schemeClr val="bg1"/>
                </a:solidFill>
                <a:latin typeface="Calibri" pitchFamily="34" charset="0"/>
                <a:cs typeface="Calibri" pitchFamily="34" charset="0"/>
              </a:rPr>
              <a:t>: no association was demonstrated in the majority of studies/participants and/or no metanalysis with positive results was reported.</a:t>
            </a:r>
            <a:endParaRPr lang="it-IT" sz="2600" dirty="0">
              <a:solidFill>
                <a:schemeClr val="bg1"/>
              </a:solidFill>
              <a:latin typeface="Calibri" pitchFamily="34" charset="0"/>
              <a:cs typeface="Calibri" pitchFamily="34" charset="0"/>
            </a:endParaRPr>
          </a:p>
          <a:p>
            <a:pPr>
              <a:defRPr/>
            </a:pPr>
            <a:r>
              <a:rPr lang="en-US" sz="2600" dirty="0">
                <a:solidFill>
                  <a:srgbClr val="FFFF00"/>
                </a:solidFill>
                <a:latin typeface="Calibri" pitchFamily="34" charset="0"/>
                <a:cs typeface="Calibri" pitchFamily="34" charset="0"/>
              </a:rPr>
              <a:t>Association not measurable</a:t>
            </a:r>
            <a:r>
              <a:rPr lang="en-US" sz="2600" dirty="0">
                <a:solidFill>
                  <a:schemeClr val="bg1"/>
                </a:solidFill>
                <a:latin typeface="Calibri" pitchFamily="34" charset="0"/>
                <a:cs typeface="Calibri" pitchFamily="34" charset="0"/>
              </a:rPr>
              <a:t>: both results of single studies and metanalysis do not allow to draw firm conclusions on the association between volume and outcome</a:t>
            </a:r>
            <a:endParaRPr lang="it-IT" sz="2600" dirty="0">
              <a:solidFill>
                <a:schemeClr val="bg1"/>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ttangolo 3"/>
          <p:cNvSpPr>
            <a:spLocks noChangeArrowheads="1"/>
          </p:cNvSpPr>
          <p:nvPr/>
        </p:nvSpPr>
        <p:spPr bwMode="auto">
          <a:xfrm>
            <a:off x="0" y="1125538"/>
            <a:ext cx="2627313" cy="358775"/>
          </a:xfrm>
          <a:prstGeom prst="rect">
            <a:avLst/>
          </a:prstGeom>
          <a:noFill/>
          <a:ln w="9525">
            <a:noFill/>
            <a:miter lim="800000"/>
            <a:headEnd/>
            <a:tailEnd/>
          </a:ln>
        </p:spPr>
        <p:txBody>
          <a:bodyPr anchor="ctr"/>
          <a:lstStyle/>
          <a:p>
            <a:endParaRPr lang="it-IT" sz="2400" b="1" i="1">
              <a:solidFill>
                <a:srgbClr val="FFFFFF"/>
              </a:solidFill>
            </a:endParaRPr>
          </a:p>
        </p:txBody>
      </p:sp>
      <p:graphicFrame>
        <p:nvGraphicFramePr>
          <p:cNvPr id="3" name="Tabella 2"/>
          <p:cNvGraphicFramePr>
            <a:graphicFrameLocks noGrp="1"/>
          </p:cNvGraphicFramePr>
          <p:nvPr/>
        </p:nvGraphicFramePr>
        <p:xfrm>
          <a:off x="179388" y="1196975"/>
          <a:ext cx="8856662" cy="4895850"/>
        </p:xfrm>
        <a:graphic>
          <a:graphicData uri="http://schemas.openxmlformats.org/drawingml/2006/table">
            <a:tbl>
              <a:tblPr/>
              <a:tblGrid>
                <a:gridCol w="432047"/>
                <a:gridCol w="3960440"/>
                <a:gridCol w="432048"/>
                <a:gridCol w="4032575"/>
              </a:tblGrid>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1</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rgbClr val="00B0F0"/>
                          </a:solidFill>
                          <a:latin typeface="Calibri" pitchFamily="34" charset="0"/>
                          <a:ea typeface="Times New Roman"/>
                          <a:cs typeface="Calibri" pitchFamily="34" charset="0"/>
                        </a:rPr>
                        <a:t>Aids</a:t>
                      </a:r>
                      <a:endParaRPr lang="it-IT" sz="2200" b="1" dirty="0">
                        <a:solidFill>
                          <a:srgbClr val="00B0F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14</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chemeClr val="bg1"/>
                          </a:solidFill>
                          <a:latin typeface="Calibri" pitchFamily="34" charset="0"/>
                          <a:ea typeface="Times New Roman"/>
                          <a:cs typeface="Calibri" pitchFamily="34" charset="0"/>
                        </a:rPr>
                        <a:t>Prostate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2</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Colecistectomy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15</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200" b="1" dirty="0" err="1" smtClean="0">
                          <a:solidFill>
                            <a:schemeClr val="bg1"/>
                          </a:solidFill>
                          <a:latin typeface="Calibri" pitchFamily="34" charset="0"/>
                          <a:ea typeface="Times New Roman"/>
                          <a:cs typeface="Calibri" pitchFamily="34" charset="0"/>
                        </a:rPr>
                        <a:t>Kidney</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smtClean="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3</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200" b="1" i="0" u="none" strike="noStrike" kern="1200" cap="none" spc="0" normalizeH="0" baseline="0" noProof="0" dirty="0" err="1" smtClean="0">
                          <a:ln>
                            <a:noFill/>
                          </a:ln>
                          <a:solidFill>
                            <a:srgbClr val="00B0F0"/>
                          </a:solidFill>
                          <a:effectLst/>
                          <a:uLnTx/>
                          <a:uFillTx/>
                          <a:latin typeface="Calibri" pitchFamily="34" charset="0"/>
                          <a:ea typeface="Times New Roman"/>
                          <a:cs typeface="Calibri" pitchFamily="34" charset="0"/>
                        </a:rPr>
                        <a:t>Neonatal</a:t>
                      </a:r>
                      <a:r>
                        <a:rPr kumimoji="0" lang="it-IT" sz="2200" b="1" i="0" u="none" strike="noStrike" kern="1200" cap="none" spc="0" normalizeH="0" baseline="0" noProof="0" dirty="0" smtClean="0">
                          <a:ln>
                            <a:noFill/>
                          </a:ln>
                          <a:solidFill>
                            <a:srgbClr val="00B0F0"/>
                          </a:solidFill>
                          <a:effectLst/>
                          <a:uLnTx/>
                          <a:uFillTx/>
                          <a:latin typeface="Calibri" pitchFamily="34" charset="0"/>
                          <a:ea typeface="Times New Roman"/>
                          <a:cs typeface="Calibri" pitchFamily="34" charset="0"/>
                        </a:rPr>
                        <a:t> intensive care</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16</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200" b="1" dirty="0" err="1" smtClean="0">
                          <a:solidFill>
                            <a:schemeClr val="bg1"/>
                          </a:solidFill>
                          <a:latin typeface="Calibri" pitchFamily="34" charset="0"/>
                          <a:ea typeface="Times New Roman"/>
                          <a:cs typeface="Calibri" pitchFamily="34" charset="0"/>
                        </a:rPr>
                        <a:t>Stomach</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smtClean="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4</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Hip </a:t>
                      </a: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fracture</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a:t>
                      </a:r>
                      <a:endParaRPr lang="it-IT" sz="2200" b="1" dirty="0" smtClean="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17</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Coronary</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a:t>
                      </a: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artery</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bypass; </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5</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Knee</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arthroplasty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18</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Pediatric</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heart</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surgery</a:t>
                      </a:r>
                      <a:endParaRPr lang="it-IT" sz="2200" b="1" dirty="0" smtClean="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6</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Bladder</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a:t>
                      </a: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cancer</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a:t>
                      </a: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surgery</a:t>
                      </a:r>
                      <a:endPar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19</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AAA </a:t>
                      </a: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unruptured</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7</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chemeClr val="bg1"/>
                          </a:solidFill>
                          <a:latin typeface="Calibri" pitchFamily="34" charset="0"/>
                          <a:ea typeface="Times New Roman"/>
                          <a:cs typeface="Calibri" pitchFamily="34" charset="0"/>
                        </a:rPr>
                        <a:t>Colon/</a:t>
                      </a:r>
                      <a:r>
                        <a:rPr lang="it-IT" sz="2200" b="1" dirty="0" err="1" smtClean="0">
                          <a:solidFill>
                            <a:schemeClr val="bg1"/>
                          </a:solidFill>
                          <a:latin typeface="Calibri" pitchFamily="34" charset="0"/>
                          <a:ea typeface="Times New Roman"/>
                          <a:cs typeface="Calibri" pitchFamily="34" charset="0"/>
                        </a:rPr>
                        <a:t>rectum</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20</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Subarachnoid</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hemorrhage</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8</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chemeClr val="bg1"/>
                          </a:solidFill>
                          <a:latin typeface="Calibri" pitchFamily="34" charset="0"/>
                          <a:ea typeface="Times New Roman"/>
                          <a:cs typeface="Calibri" pitchFamily="34" charset="0"/>
                        </a:rPr>
                        <a:t>Colon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21</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Carotid</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endarterectomy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1415">
                <a:tc>
                  <a:txBody>
                    <a:bodyPr/>
                    <a:lstStyle/>
                    <a:p>
                      <a:pPr>
                        <a:spcAft>
                          <a:spcPts val="0"/>
                        </a:spcAft>
                      </a:pPr>
                      <a:r>
                        <a:rPr lang="it-IT" sz="2200" b="1" dirty="0">
                          <a:solidFill>
                            <a:srgbClr val="FFFF00"/>
                          </a:solidFill>
                          <a:latin typeface="Calibri" pitchFamily="34" charset="0"/>
                          <a:ea typeface="Times New Roman"/>
                          <a:cs typeface="Calibri" pitchFamily="34" charset="0"/>
                        </a:rPr>
                        <a:t>9</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Esophagus</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rgbClr val="FFFF00"/>
                          </a:solidFill>
                          <a:latin typeface="Calibri" pitchFamily="34" charset="0"/>
                          <a:ea typeface="Times New Roman"/>
                          <a:cs typeface="Calibri" pitchFamily="34" charset="0"/>
                        </a:rPr>
                        <a:t>22</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200" b="1" dirty="0" err="1" smtClean="0">
                          <a:solidFill>
                            <a:schemeClr val="bg1"/>
                          </a:solidFill>
                          <a:latin typeface="Calibri" pitchFamily="34" charset="0"/>
                          <a:ea typeface="Times New Roman"/>
                          <a:cs typeface="Calibri" pitchFamily="34" charset="0"/>
                        </a:rPr>
                        <a:t>Coronary</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angioplasty</a:t>
                      </a:r>
                      <a:endParaRPr lang="it-IT" sz="2200" b="1" dirty="0" smtClean="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83685">
                <a:tc>
                  <a:txBody>
                    <a:bodyPr/>
                    <a:lstStyle/>
                    <a:p>
                      <a:pPr>
                        <a:spcAft>
                          <a:spcPts val="0"/>
                        </a:spcAft>
                      </a:pPr>
                      <a:r>
                        <a:rPr lang="it-IT" sz="2200" b="1" dirty="0">
                          <a:solidFill>
                            <a:srgbClr val="FFFF00"/>
                          </a:solidFill>
                          <a:latin typeface="Calibri" pitchFamily="34" charset="0"/>
                          <a:ea typeface="Times New Roman"/>
                          <a:cs typeface="Calibri" pitchFamily="34" charset="0"/>
                        </a:rPr>
                        <a:t>10</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Liver</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23</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rgbClr val="00B0F0"/>
                          </a:solidFill>
                          <a:latin typeface="Calibri" pitchFamily="34" charset="0"/>
                          <a:ea typeface="Times New Roman"/>
                          <a:cs typeface="Calibri" pitchFamily="34" charset="0"/>
                        </a:rPr>
                        <a:t>Myocardial</a:t>
                      </a:r>
                      <a:r>
                        <a:rPr lang="it-IT" sz="2200" b="1" dirty="0" smtClean="0">
                          <a:solidFill>
                            <a:srgbClr val="00B0F0"/>
                          </a:solidFill>
                          <a:latin typeface="Calibri" pitchFamily="34" charset="0"/>
                          <a:ea typeface="Times New Roman"/>
                          <a:cs typeface="Calibri" pitchFamily="34" charset="0"/>
                        </a:rPr>
                        <a:t> </a:t>
                      </a:r>
                      <a:r>
                        <a:rPr lang="it-IT" sz="2200" b="1" dirty="0" err="1" smtClean="0">
                          <a:solidFill>
                            <a:srgbClr val="00B0F0"/>
                          </a:solidFill>
                          <a:latin typeface="Calibri" pitchFamily="34" charset="0"/>
                          <a:ea typeface="Times New Roman"/>
                          <a:cs typeface="Calibri" pitchFamily="34" charset="0"/>
                        </a:rPr>
                        <a:t>infarction</a:t>
                      </a:r>
                      <a:endParaRPr lang="it-IT" sz="2200" b="1" dirty="0">
                        <a:solidFill>
                          <a:srgbClr val="00B0F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60044">
                <a:tc>
                  <a:txBody>
                    <a:bodyPr/>
                    <a:lstStyle/>
                    <a:p>
                      <a:pPr>
                        <a:spcAft>
                          <a:spcPts val="0"/>
                        </a:spcAft>
                      </a:pPr>
                      <a:r>
                        <a:rPr lang="it-IT" sz="2200" b="1" dirty="0">
                          <a:solidFill>
                            <a:srgbClr val="FFFF00"/>
                          </a:solidFill>
                          <a:latin typeface="Calibri" pitchFamily="34" charset="0"/>
                          <a:ea typeface="Times New Roman"/>
                          <a:cs typeface="Calibri" pitchFamily="34" charset="0"/>
                        </a:rPr>
                        <a:t>11</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Breast</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smtClean="0">
                          <a:solidFill>
                            <a:srgbClr val="FFFF00"/>
                          </a:solidFill>
                          <a:latin typeface="Calibri" pitchFamily="34" charset="0"/>
                          <a:ea typeface="Times New Roman"/>
                          <a:cs typeface="Calibri" pitchFamily="34" charset="0"/>
                        </a:rPr>
                        <a:t>24</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chemeClr val="bg1"/>
                          </a:solidFill>
                          <a:latin typeface="Calibri" pitchFamily="34" charset="0"/>
                          <a:ea typeface="Times New Roman"/>
                          <a:cs typeface="Calibri" pitchFamily="34" charset="0"/>
                        </a:rPr>
                        <a:t>Lower </a:t>
                      </a:r>
                      <a:r>
                        <a:rPr lang="it-IT" sz="2200" b="1" dirty="0" err="1" smtClean="0">
                          <a:solidFill>
                            <a:schemeClr val="bg1"/>
                          </a:solidFill>
                          <a:latin typeface="Calibri" pitchFamily="34" charset="0"/>
                          <a:ea typeface="Times New Roman"/>
                          <a:cs typeface="Calibri" pitchFamily="34" charset="0"/>
                        </a:rPr>
                        <a:t>extremity</a:t>
                      </a:r>
                      <a:r>
                        <a:rPr lang="it-IT" sz="2200" b="1" dirty="0" smtClean="0">
                          <a:solidFill>
                            <a:schemeClr val="bg1"/>
                          </a:solidFill>
                          <a:latin typeface="Calibri" pitchFamily="34" charset="0"/>
                          <a:ea typeface="Times New Roman"/>
                          <a:cs typeface="Calibri" pitchFamily="34" charset="0"/>
                        </a:rPr>
                        <a:t> bypass </a:t>
                      </a:r>
                      <a:r>
                        <a:rPr lang="it-IT" sz="2200" b="1"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60040">
                <a:tc>
                  <a:txBody>
                    <a:bodyPr/>
                    <a:lstStyle/>
                    <a:p>
                      <a:pPr>
                        <a:spcAft>
                          <a:spcPts val="0"/>
                        </a:spcAft>
                      </a:pPr>
                      <a:r>
                        <a:rPr lang="it-IT" sz="2200" b="1" dirty="0">
                          <a:solidFill>
                            <a:srgbClr val="FFFF00"/>
                          </a:solidFill>
                          <a:latin typeface="Calibri" pitchFamily="34" charset="0"/>
                          <a:ea typeface="Times New Roman"/>
                          <a:cs typeface="Calibri" pitchFamily="34" charset="0"/>
                        </a:rPr>
                        <a:t>12</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chemeClr val="bg1"/>
                          </a:solidFill>
                          <a:latin typeface="Calibri" pitchFamily="34" charset="0"/>
                          <a:ea typeface="Times New Roman"/>
                          <a:cs typeface="Calibri" pitchFamily="34" charset="0"/>
                        </a:rPr>
                        <a:t>Pancreas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rgbClr val="FFFF00"/>
                          </a:solidFill>
                          <a:latin typeface="Calibri" pitchFamily="34" charset="0"/>
                          <a:ea typeface="Times New Roman"/>
                          <a:cs typeface="Calibri" pitchFamily="34" charset="0"/>
                        </a:rPr>
                        <a:t>25</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AAA </a:t>
                      </a:r>
                      <a:r>
                        <a:rPr kumimoji="0" lang="it-IT" sz="2200" b="1" i="0" u="none" strike="noStrike" kern="1200" cap="none" spc="0" normalizeH="0" baseline="0" noProof="0" dirty="0" err="1" smtClean="0">
                          <a:ln>
                            <a:noFill/>
                          </a:ln>
                          <a:solidFill>
                            <a:schemeClr val="bg1"/>
                          </a:solidFill>
                          <a:effectLst/>
                          <a:uLnTx/>
                          <a:uFillTx/>
                          <a:latin typeface="Calibri" pitchFamily="34" charset="0"/>
                          <a:ea typeface="Times New Roman"/>
                          <a:cs typeface="Calibri" pitchFamily="34" charset="0"/>
                        </a:rPr>
                        <a:t>ruptured</a:t>
                      </a:r>
                      <a:r>
                        <a:rPr kumimoji="0" lang="it-IT" sz="2200" b="1" i="0" u="none" strike="noStrike" kern="1200" cap="none" spc="0" normalizeH="0" baseline="0" noProof="0" dirty="0" smtClean="0">
                          <a:ln>
                            <a:noFill/>
                          </a:ln>
                          <a:solidFill>
                            <a:schemeClr val="bg1"/>
                          </a:solidFill>
                          <a:effectLst/>
                          <a:uLnTx/>
                          <a:uFillTx/>
                          <a:latin typeface="Calibri" pitchFamily="34" charset="0"/>
                          <a:ea typeface="Times New Roman"/>
                          <a:cs typeface="Calibri" pitchFamily="34" charset="0"/>
                        </a:rPr>
                        <a:t> </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60040">
                <a:tc>
                  <a:txBody>
                    <a:bodyPr/>
                    <a:lstStyle/>
                    <a:p>
                      <a:pPr>
                        <a:spcAft>
                          <a:spcPts val="0"/>
                        </a:spcAft>
                      </a:pPr>
                      <a:r>
                        <a:rPr lang="it-IT" sz="2200" b="1" dirty="0">
                          <a:solidFill>
                            <a:srgbClr val="FFFF00"/>
                          </a:solidFill>
                          <a:latin typeface="Calibri" pitchFamily="34" charset="0"/>
                          <a:ea typeface="Times New Roman"/>
                          <a:cs typeface="Calibri" pitchFamily="34" charset="0"/>
                        </a:rPr>
                        <a:t>13</a:t>
                      </a: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Lung</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cancer</a:t>
                      </a:r>
                      <a:r>
                        <a:rPr lang="it-IT" sz="2200" b="1" baseline="0" dirty="0" smtClean="0">
                          <a:solidFill>
                            <a:schemeClr val="bg1"/>
                          </a:solidFill>
                          <a:latin typeface="Calibri" pitchFamily="34" charset="0"/>
                          <a:ea typeface="Times New Roman"/>
                          <a:cs typeface="Calibri" pitchFamily="34" charset="0"/>
                        </a:rPr>
                        <a:t> </a:t>
                      </a:r>
                      <a:r>
                        <a:rPr lang="it-IT" sz="2200" b="1" baseline="0" dirty="0" err="1" smtClean="0">
                          <a:solidFill>
                            <a:schemeClr val="bg1"/>
                          </a:solidFill>
                          <a:latin typeface="Calibri" pitchFamily="34" charset="0"/>
                          <a:ea typeface="Times New Roman"/>
                          <a:cs typeface="Calibri" pitchFamily="34" charset="0"/>
                        </a:rPr>
                        <a:t>surgery</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smtClean="0">
                          <a:solidFill>
                            <a:srgbClr val="FFFF00"/>
                          </a:solidFill>
                          <a:latin typeface="Calibri" pitchFamily="34" charset="0"/>
                          <a:ea typeface="Times New Roman"/>
                          <a:cs typeface="Calibri" pitchFamily="34" charset="0"/>
                        </a:rPr>
                        <a:t>26</a:t>
                      </a:r>
                      <a:endParaRPr lang="it-IT" sz="2200" b="1" dirty="0">
                        <a:solidFill>
                          <a:srgbClr val="FFFF00"/>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200" b="1" dirty="0" err="1" smtClean="0">
                          <a:solidFill>
                            <a:schemeClr val="bg1"/>
                          </a:solidFill>
                          <a:latin typeface="Calibri" pitchFamily="34" charset="0"/>
                          <a:ea typeface="Times New Roman"/>
                          <a:cs typeface="Calibri" pitchFamily="34" charset="0"/>
                        </a:rPr>
                        <a:t>Cerebral</a:t>
                      </a:r>
                      <a:r>
                        <a:rPr lang="it-IT" sz="2200" b="1" dirty="0" smtClean="0">
                          <a:solidFill>
                            <a:schemeClr val="bg1"/>
                          </a:solidFill>
                          <a:latin typeface="Calibri" pitchFamily="34" charset="0"/>
                          <a:ea typeface="Times New Roman"/>
                          <a:cs typeface="Calibri" pitchFamily="34" charset="0"/>
                        </a:rPr>
                        <a:t> </a:t>
                      </a:r>
                      <a:r>
                        <a:rPr lang="it-IT" sz="2200" b="1" dirty="0" err="1" smtClean="0">
                          <a:solidFill>
                            <a:schemeClr val="bg1"/>
                          </a:solidFill>
                          <a:latin typeface="Calibri" pitchFamily="34" charset="0"/>
                          <a:ea typeface="Times New Roman"/>
                          <a:cs typeface="Calibri" pitchFamily="34" charset="0"/>
                        </a:rPr>
                        <a:t>aneurysm</a:t>
                      </a:r>
                      <a:endParaRPr lang="it-IT" sz="2200" b="1" dirty="0">
                        <a:solidFill>
                          <a:schemeClr val="bg1"/>
                        </a:solidFill>
                        <a:latin typeface="Calibri" pitchFamily="34" charset="0"/>
                        <a:ea typeface="Times New Roman"/>
                        <a:cs typeface="Calibri" pitchFamily="34" charset="0"/>
                      </a:endParaRPr>
                    </a:p>
                  </a:txBody>
                  <a:tcPr marL="68583" marR="68583"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bl>
          </a:graphicData>
        </a:graphic>
      </p:graphicFrame>
      <p:sp>
        <p:nvSpPr>
          <p:cNvPr id="4" name="CasellaDiTesto 3"/>
          <p:cNvSpPr txBox="1"/>
          <p:nvPr/>
        </p:nvSpPr>
        <p:spPr>
          <a:xfrm>
            <a:off x="250825" y="-26988"/>
            <a:ext cx="8713788" cy="1054101"/>
          </a:xfrm>
          <a:prstGeom prst="rect">
            <a:avLst/>
          </a:prstGeom>
          <a:noFill/>
        </p:spPr>
        <p:txBody>
          <a:bodyPr>
            <a:spAutoFit/>
          </a:bodyPr>
          <a:lstStyle/>
          <a:p>
            <a:pPr algn="ctr">
              <a:lnSpc>
                <a:spcPts val="2500"/>
              </a:lnSpc>
            </a:pPr>
            <a:r>
              <a:rPr lang="it-IT" sz="2400" b="1">
                <a:solidFill>
                  <a:srgbClr val="FFFF00"/>
                </a:solidFill>
                <a:effectLst>
                  <a:outerShdw blurRad="38100" dist="38100" dir="2700000" algn="tl">
                    <a:srgbClr val="C0C0C0"/>
                  </a:outerShdw>
                </a:effectLst>
                <a:latin typeface="Calibri" pitchFamily="34" charset="0"/>
              </a:rPr>
              <a:t>Positive association </a:t>
            </a:r>
          </a:p>
          <a:p>
            <a:pPr algn="ctr">
              <a:lnSpc>
                <a:spcPts val="2500"/>
              </a:lnSpc>
            </a:pPr>
            <a:r>
              <a:rPr lang="it-IT" sz="2400" b="1">
                <a:solidFill>
                  <a:srgbClr val="FFFF00"/>
                </a:solidFill>
                <a:effectLst>
                  <a:outerShdw blurRad="38100" dist="38100" dir="2700000" algn="tl">
                    <a:srgbClr val="C0C0C0"/>
                  </a:outerShdw>
                </a:effectLst>
                <a:latin typeface="Calibri" pitchFamily="34" charset="0"/>
              </a:rPr>
              <a:t>hospital volume ►intra-hospital /30-day mortality</a:t>
            </a:r>
          </a:p>
          <a:p>
            <a:pPr algn="ctr">
              <a:lnSpc>
                <a:spcPts val="2500"/>
              </a:lnSpc>
            </a:pPr>
            <a:r>
              <a:rPr lang="it-IT" sz="2400" b="1">
                <a:solidFill>
                  <a:srgbClr val="FFFFFF"/>
                </a:solidFill>
                <a:effectLst>
                  <a:outerShdw blurRad="38100" dist="38100" dir="2700000" algn="tl">
                    <a:srgbClr val="C0C0C0"/>
                  </a:outerShdw>
                </a:effectLst>
                <a:latin typeface="Calibri" pitchFamily="34" charset="0"/>
              </a:rPr>
              <a:t>N=26</a:t>
            </a:r>
          </a:p>
        </p:txBody>
      </p:sp>
      <p:sp>
        <p:nvSpPr>
          <p:cNvPr id="138315" name="CasellaDiTesto 1"/>
          <p:cNvSpPr txBox="1">
            <a:spLocks noChangeArrowheads="1"/>
          </p:cNvSpPr>
          <p:nvPr/>
        </p:nvSpPr>
        <p:spPr bwMode="auto">
          <a:xfrm>
            <a:off x="231775" y="6415088"/>
            <a:ext cx="3498850" cy="369887"/>
          </a:xfrm>
          <a:prstGeom prst="rect">
            <a:avLst/>
          </a:prstGeom>
          <a:solidFill>
            <a:schemeClr val="bg1"/>
          </a:solidFill>
          <a:ln w="9525">
            <a:noFill/>
            <a:miter lim="800000"/>
            <a:headEnd/>
            <a:tailEnd/>
          </a:ln>
        </p:spPr>
        <p:txBody>
          <a:bodyPr wrap="none">
            <a:spAutoFit/>
          </a:bodyPr>
          <a:lstStyle/>
          <a:p>
            <a:r>
              <a:rPr lang="it-IT" b="1">
                <a:solidFill>
                  <a:srgbClr val="002060"/>
                </a:solidFill>
                <a:latin typeface="Calibri" pitchFamily="34" charset="0"/>
                <a:ea typeface="Times New Roman" pitchFamily="18" charset="0"/>
                <a:cs typeface="Calibri" pitchFamily="34" charset="0"/>
              </a:rPr>
              <a:t>AAA=</a:t>
            </a:r>
            <a:r>
              <a:rPr lang="en-US" b="1">
                <a:solidFill>
                  <a:srgbClr val="002060"/>
                </a:solidFill>
                <a:latin typeface="Calibri" pitchFamily="34" charset="0"/>
                <a:ea typeface="Times New Roman" pitchFamily="18" charset="0"/>
                <a:cs typeface="Calibri" pitchFamily="34" charset="0"/>
              </a:rPr>
              <a:t> Abdominal</a:t>
            </a:r>
            <a:r>
              <a:rPr lang="en-US" b="1">
                <a:solidFill>
                  <a:srgbClr val="002060"/>
                </a:solidFill>
                <a:latin typeface="Calibri" pitchFamily="34" charset="0"/>
              </a:rPr>
              <a:t> Aortic Aneurysm </a:t>
            </a:r>
            <a:endParaRPr lang="it-IT" b="1">
              <a:solidFill>
                <a:srgbClr val="002060"/>
              </a:solidFill>
              <a:latin typeface="Calibri" pitchFamily="34"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3"/>
          <a:srcRect l="8035" t="14643" r="7589" b="6071"/>
          <a:stretch>
            <a:fillRect/>
          </a:stretch>
        </p:blipFill>
        <p:spPr bwMode="auto">
          <a:xfrm>
            <a:off x="0" y="1371600"/>
            <a:ext cx="9144000" cy="5370513"/>
          </a:xfrm>
          <a:prstGeom prst="rect">
            <a:avLst/>
          </a:prstGeom>
          <a:noFill/>
          <a:ln w="9525">
            <a:noFill/>
            <a:miter lim="800000"/>
            <a:headEnd/>
            <a:tailEnd/>
          </a:ln>
          <a:effectLst>
            <a:prstShdw prst="shdw17" dist="17961" dir="2700000">
              <a:schemeClr val="accent1">
                <a:gamma/>
                <a:shade val="60000"/>
                <a:invGamma/>
              </a:schemeClr>
            </a:prstShdw>
          </a:effectLst>
        </p:spPr>
      </p:pic>
      <p:sp>
        <p:nvSpPr>
          <p:cNvPr id="140290" name="Rettangolo 3"/>
          <p:cNvSpPr>
            <a:spLocks noChangeArrowheads="1"/>
          </p:cNvSpPr>
          <p:nvPr/>
        </p:nvSpPr>
        <p:spPr bwMode="auto">
          <a:xfrm>
            <a:off x="3563938" y="285750"/>
            <a:ext cx="5365750"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rPr>
              <a:t>CA Cancer J Clin 2009;59:192-211 ©2009 American</a:t>
            </a:r>
          </a:p>
          <a:p>
            <a:r>
              <a:rPr lang="en-US" sz="1400">
                <a:solidFill>
                  <a:schemeClr val="bg1"/>
                </a:solidFill>
                <a:latin typeface="Calibri" pitchFamily="34" charset="0"/>
              </a:rPr>
              <a:t>Cancer Society, Inc.</a:t>
            </a:r>
            <a:endParaRPr lang="it-IT" sz="1400">
              <a:solidFill>
                <a:schemeClr val="bg1"/>
              </a:solidFill>
              <a:latin typeface="Calibri" pitchFamily="34"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p:cNvPicPr>
            <a:picLocks noChangeAspect="1" noChangeArrowheads="1"/>
          </p:cNvPicPr>
          <p:nvPr/>
        </p:nvPicPr>
        <p:blipFill>
          <a:blip r:embed="rId3"/>
          <a:srcRect l="10044" t="9285" r="51116" b="19999"/>
          <a:stretch>
            <a:fillRect/>
          </a:stretch>
        </p:blipFill>
        <p:spPr bwMode="auto">
          <a:xfrm>
            <a:off x="1830388" y="44450"/>
            <a:ext cx="5405437" cy="6264275"/>
          </a:xfrm>
          <a:prstGeom prst="rect">
            <a:avLst/>
          </a:prstGeom>
          <a:noFill/>
          <a:ln w="9525">
            <a:noFill/>
            <a:miter lim="800000"/>
            <a:headEnd/>
            <a:tailEnd/>
          </a:ln>
          <a:effectLst>
            <a:prstShdw prst="shdw17" dist="17961" dir="2700000">
              <a:schemeClr val="accent1">
                <a:gamma/>
                <a:shade val="60000"/>
                <a:invGamma/>
              </a:schemeClr>
            </a:prstShdw>
          </a:effec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ttangolo 3"/>
          <p:cNvSpPr>
            <a:spLocks noChangeArrowheads="1"/>
          </p:cNvSpPr>
          <p:nvPr/>
        </p:nvSpPr>
        <p:spPr bwMode="auto">
          <a:xfrm>
            <a:off x="0" y="1125538"/>
            <a:ext cx="2627313" cy="358775"/>
          </a:xfrm>
          <a:prstGeom prst="rect">
            <a:avLst/>
          </a:prstGeom>
          <a:noFill/>
          <a:ln w="9525">
            <a:noFill/>
            <a:miter lim="800000"/>
            <a:headEnd/>
            <a:tailEnd/>
          </a:ln>
        </p:spPr>
        <p:txBody>
          <a:bodyPr anchor="ctr"/>
          <a:lstStyle/>
          <a:p>
            <a:endParaRPr lang="it-IT" sz="2400" b="1" i="1">
              <a:solidFill>
                <a:srgbClr val="FFFFFF"/>
              </a:solidFill>
            </a:endParaRPr>
          </a:p>
        </p:txBody>
      </p:sp>
      <p:graphicFrame>
        <p:nvGraphicFramePr>
          <p:cNvPr id="3" name="Tabella 2"/>
          <p:cNvGraphicFramePr>
            <a:graphicFrameLocks noGrp="1"/>
          </p:cNvGraphicFramePr>
          <p:nvPr/>
        </p:nvGraphicFramePr>
        <p:xfrm>
          <a:off x="250825" y="1268413"/>
          <a:ext cx="8569325" cy="609600"/>
        </p:xfrm>
        <a:graphic>
          <a:graphicData uri="http://schemas.openxmlformats.org/drawingml/2006/table">
            <a:tbl>
              <a:tblPr/>
              <a:tblGrid>
                <a:gridCol w="558869"/>
                <a:gridCol w="8010456"/>
              </a:tblGrid>
              <a:tr h="304800">
                <a:tc>
                  <a:txBody>
                    <a:bodyPr/>
                    <a:lstStyle/>
                    <a:p>
                      <a:pPr>
                        <a:spcAft>
                          <a:spcPts val="0"/>
                        </a:spcAft>
                      </a:pPr>
                      <a:r>
                        <a:rPr lang="it-IT" sz="2000" b="1" dirty="0">
                          <a:solidFill>
                            <a:srgbClr val="FFFF00"/>
                          </a:solidFill>
                          <a:latin typeface="Calibri" pitchFamily="34" charset="0"/>
                          <a:ea typeface="Times New Roman"/>
                          <a:cs typeface="Calibri" pitchFamily="34" charset="0"/>
                        </a:rPr>
                        <a:t>1</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smtClean="0">
                          <a:solidFill>
                            <a:schemeClr val="bg1"/>
                          </a:solidFill>
                          <a:latin typeface="Calibri" pitchFamily="34" charset="0"/>
                          <a:ea typeface="Times New Roman"/>
                          <a:cs typeface="Calibri" pitchFamily="34" charset="0"/>
                        </a:rPr>
                        <a:t>Hip </a:t>
                      </a:r>
                      <a:r>
                        <a:rPr lang="it-IT" sz="2000" b="1" dirty="0" err="1" smtClean="0">
                          <a:solidFill>
                            <a:schemeClr val="bg1"/>
                          </a:solidFill>
                          <a:latin typeface="Calibri" pitchFamily="34" charset="0"/>
                          <a:ea typeface="Times New Roman"/>
                          <a:cs typeface="Calibri" pitchFamily="34" charset="0"/>
                        </a:rPr>
                        <a:t>arthroplasty</a:t>
                      </a:r>
                      <a:r>
                        <a:rPr lang="it-IT" sz="2000" b="1" dirty="0" smtClean="0">
                          <a:solidFill>
                            <a:schemeClr val="bg1"/>
                          </a:solidFill>
                          <a:latin typeface="Calibri" pitchFamily="34" charset="0"/>
                          <a:ea typeface="Times New Roman"/>
                          <a:cs typeface="Calibri" pitchFamily="34" charset="0"/>
                        </a:rPr>
                        <a:t> </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04800">
                <a:tc>
                  <a:txBody>
                    <a:bodyPr/>
                    <a:lstStyle/>
                    <a:p>
                      <a:pPr>
                        <a:spcAft>
                          <a:spcPts val="0"/>
                        </a:spcAft>
                      </a:pPr>
                      <a:r>
                        <a:rPr lang="it-IT" sz="2000" b="1" dirty="0">
                          <a:solidFill>
                            <a:srgbClr val="FFFF00"/>
                          </a:solidFill>
                          <a:latin typeface="Calibri" pitchFamily="34" charset="0"/>
                          <a:ea typeface="Times New Roman"/>
                          <a:cs typeface="Calibri" pitchFamily="34" charset="0"/>
                        </a:rPr>
                        <a:t>2</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err="1" smtClean="0">
                          <a:solidFill>
                            <a:schemeClr val="bg1"/>
                          </a:solidFill>
                          <a:latin typeface="Calibri" pitchFamily="34" charset="0"/>
                          <a:ea typeface="Times New Roman"/>
                          <a:cs typeface="Calibri" pitchFamily="34" charset="0"/>
                        </a:rPr>
                        <a:t>Rectal</a:t>
                      </a:r>
                      <a:r>
                        <a:rPr lang="it-IT" sz="2000" b="1" dirty="0" smtClean="0">
                          <a:solidFill>
                            <a:schemeClr val="bg1"/>
                          </a:solidFill>
                          <a:latin typeface="Calibri" pitchFamily="34" charset="0"/>
                          <a:ea typeface="Times New Roman"/>
                          <a:cs typeface="Calibri" pitchFamily="34" charset="0"/>
                        </a:rPr>
                        <a:t> </a:t>
                      </a:r>
                      <a:r>
                        <a:rPr lang="it-IT" sz="2000" b="1" dirty="0" err="1" smtClean="0">
                          <a:solidFill>
                            <a:schemeClr val="bg1"/>
                          </a:solidFill>
                          <a:latin typeface="Calibri" pitchFamily="34" charset="0"/>
                          <a:ea typeface="Times New Roman"/>
                          <a:cs typeface="Calibri" pitchFamily="34" charset="0"/>
                        </a:rPr>
                        <a:t>cancer</a:t>
                      </a:r>
                      <a:r>
                        <a:rPr lang="it-IT" sz="2000" b="1" dirty="0" smtClean="0">
                          <a:solidFill>
                            <a:schemeClr val="bg1"/>
                          </a:solidFill>
                          <a:latin typeface="Calibri" pitchFamily="34" charset="0"/>
                          <a:ea typeface="Times New Roman"/>
                          <a:cs typeface="Calibri" pitchFamily="34" charset="0"/>
                        </a:rPr>
                        <a:t> </a:t>
                      </a:r>
                      <a:r>
                        <a:rPr lang="it-IT" sz="2000" b="1" dirty="0" err="1" smtClean="0">
                          <a:solidFill>
                            <a:schemeClr val="bg1"/>
                          </a:solidFill>
                          <a:latin typeface="Calibri" pitchFamily="34" charset="0"/>
                          <a:ea typeface="Times New Roman"/>
                          <a:cs typeface="Calibri" pitchFamily="34" charset="0"/>
                        </a:rPr>
                        <a:t>surgery</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bl>
          </a:graphicData>
        </a:graphic>
      </p:graphicFrame>
      <p:sp>
        <p:nvSpPr>
          <p:cNvPr id="4" name="CasellaDiTesto 3"/>
          <p:cNvSpPr txBox="1"/>
          <p:nvPr/>
        </p:nvSpPr>
        <p:spPr>
          <a:xfrm>
            <a:off x="0" y="44450"/>
            <a:ext cx="9144000" cy="1055688"/>
          </a:xfrm>
          <a:prstGeom prst="rect">
            <a:avLst/>
          </a:prstGeom>
          <a:noFill/>
        </p:spPr>
        <p:txBody>
          <a:bodyPr>
            <a:spAutoFit/>
          </a:bodyPr>
          <a:lstStyle/>
          <a:p>
            <a:pPr algn="ctr">
              <a:lnSpc>
                <a:spcPts val="2500"/>
              </a:lnSpc>
            </a:pPr>
            <a:r>
              <a:rPr lang="it-IT" sz="2400" b="1">
                <a:solidFill>
                  <a:srgbClr val="FFFF00"/>
                </a:solidFill>
                <a:effectLst>
                  <a:outerShdw blurRad="38100" dist="38100" dir="2700000" algn="tl">
                    <a:srgbClr val="C0C0C0"/>
                  </a:outerShdw>
                </a:effectLst>
                <a:latin typeface="Calibri" pitchFamily="34" charset="0"/>
              </a:rPr>
              <a:t>Lack of association </a:t>
            </a:r>
          </a:p>
          <a:p>
            <a:pPr algn="ctr">
              <a:lnSpc>
                <a:spcPts val="2500"/>
              </a:lnSpc>
            </a:pPr>
            <a:r>
              <a:rPr lang="it-IT" sz="2400" b="1">
                <a:solidFill>
                  <a:srgbClr val="FFFF00"/>
                </a:solidFill>
                <a:effectLst>
                  <a:outerShdw blurRad="38100" dist="38100" dir="2700000" algn="tl">
                    <a:srgbClr val="C0C0C0"/>
                  </a:outerShdw>
                </a:effectLst>
                <a:latin typeface="Calibri" pitchFamily="34" charset="0"/>
              </a:rPr>
              <a:t>hospital volume ►intra-hospital /30-day mortality</a:t>
            </a:r>
          </a:p>
          <a:p>
            <a:pPr algn="ctr">
              <a:lnSpc>
                <a:spcPts val="2500"/>
              </a:lnSpc>
            </a:pPr>
            <a:r>
              <a:rPr lang="it-IT" sz="2400" b="1">
                <a:solidFill>
                  <a:srgbClr val="FFFFFF"/>
                </a:solidFill>
                <a:effectLst>
                  <a:outerShdw blurRad="38100" dist="38100" dir="2700000" algn="tl">
                    <a:srgbClr val="C0C0C0"/>
                  </a:outerShdw>
                </a:effectLst>
                <a:latin typeface="Calibri" pitchFamily="34" charset="0"/>
              </a:rPr>
              <a:t>N=2</a:t>
            </a:r>
          </a:p>
        </p:txBody>
      </p:sp>
      <p:sp>
        <p:nvSpPr>
          <p:cNvPr id="5" name="CasellaDiTesto 4"/>
          <p:cNvSpPr txBox="1"/>
          <p:nvPr/>
        </p:nvSpPr>
        <p:spPr>
          <a:xfrm>
            <a:off x="0" y="1916113"/>
            <a:ext cx="9144000" cy="1055687"/>
          </a:xfrm>
          <a:prstGeom prst="rect">
            <a:avLst/>
          </a:prstGeom>
          <a:noFill/>
        </p:spPr>
        <p:txBody>
          <a:bodyPr>
            <a:spAutoFit/>
          </a:bodyPr>
          <a:lstStyle/>
          <a:p>
            <a:pPr algn="ctr">
              <a:lnSpc>
                <a:spcPts val="2500"/>
              </a:lnSpc>
            </a:pPr>
            <a:r>
              <a:rPr lang="it-IT" sz="2400" b="1">
                <a:solidFill>
                  <a:srgbClr val="FFFF00"/>
                </a:solidFill>
                <a:effectLst>
                  <a:outerShdw blurRad="38100" dist="38100" dir="2700000" algn="tl">
                    <a:srgbClr val="C0C0C0"/>
                  </a:outerShdw>
                </a:effectLst>
                <a:latin typeface="Calibri" pitchFamily="34" charset="0"/>
              </a:rPr>
              <a:t>Association not measurable </a:t>
            </a:r>
          </a:p>
          <a:p>
            <a:pPr algn="ctr">
              <a:lnSpc>
                <a:spcPts val="2500"/>
              </a:lnSpc>
            </a:pPr>
            <a:r>
              <a:rPr lang="it-IT" sz="2400" b="1">
                <a:solidFill>
                  <a:srgbClr val="FFFF00"/>
                </a:solidFill>
                <a:effectLst>
                  <a:outerShdw blurRad="38100" dist="38100" dir="2700000" algn="tl">
                    <a:srgbClr val="C0C0C0"/>
                  </a:outerShdw>
                </a:effectLst>
                <a:latin typeface="Calibri" pitchFamily="34" charset="0"/>
              </a:rPr>
              <a:t>hospital volume ►intra-hospital /30-day mortality </a:t>
            </a:r>
          </a:p>
          <a:p>
            <a:pPr algn="ctr">
              <a:lnSpc>
                <a:spcPts val="2500"/>
              </a:lnSpc>
            </a:pPr>
            <a:r>
              <a:rPr lang="it-IT" sz="2400" b="1">
                <a:solidFill>
                  <a:srgbClr val="FFFFFF"/>
                </a:solidFill>
                <a:effectLst>
                  <a:outerShdw blurRad="38100" dist="38100" dir="2700000" algn="tl">
                    <a:srgbClr val="C0C0C0"/>
                  </a:outerShdw>
                </a:effectLst>
                <a:latin typeface="Calibri" pitchFamily="34" charset="0"/>
              </a:rPr>
              <a:t>N=10</a:t>
            </a:r>
          </a:p>
        </p:txBody>
      </p:sp>
      <p:graphicFrame>
        <p:nvGraphicFramePr>
          <p:cNvPr id="6" name="Tabella 5"/>
          <p:cNvGraphicFramePr>
            <a:graphicFrameLocks noGrp="1"/>
          </p:cNvGraphicFramePr>
          <p:nvPr/>
        </p:nvGraphicFramePr>
        <p:xfrm>
          <a:off x="250825" y="2852738"/>
          <a:ext cx="8642350" cy="3417887"/>
        </p:xfrm>
        <a:graphic>
          <a:graphicData uri="http://schemas.openxmlformats.org/drawingml/2006/table">
            <a:tbl>
              <a:tblPr/>
              <a:tblGrid>
                <a:gridCol w="563586"/>
                <a:gridCol w="8078069"/>
              </a:tblGrid>
              <a:tr h="341757">
                <a:tc>
                  <a:txBody>
                    <a:bodyPr/>
                    <a:lstStyle/>
                    <a:p>
                      <a:pPr>
                        <a:spcAft>
                          <a:spcPts val="0"/>
                        </a:spcAft>
                      </a:pPr>
                      <a:r>
                        <a:rPr lang="it-IT" sz="2000" b="1" dirty="0">
                          <a:solidFill>
                            <a:srgbClr val="FFFF00"/>
                          </a:solidFill>
                          <a:latin typeface="Calibri" pitchFamily="34" charset="0"/>
                          <a:ea typeface="Times New Roman"/>
                          <a:cs typeface="Calibri" pitchFamily="34" charset="0"/>
                        </a:rPr>
                        <a:t>1</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b="1" dirty="0" err="1" smtClean="0">
                          <a:solidFill>
                            <a:schemeClr val="bg1"/>
                          </a:solidFill>
                          <a:latin typeface="Calibri" pitchFamily="34" charset="0"/>
                          <a:ea typeface="Times New Roman"/>
                          <a:cs typeface="Calibri" pitchFamily="34" charset="0"/>
                        </a:rPr>
                        <a:t>Cardiac</a:t>
                      </a:r>
                      <a:r>
                        <a:rPr lang="it-IT" sz="2000" b="1" dirty="0" smtClean="0">
                          <a:solidFill>
                            <a:schemeClr val="bg1"/>
                          </a:solidFill>
                          <a:latin typeface="Calibri" pitchFamily="34" charset="0"/>
                          <a:ea typeface="Times New Roman"/>
                          <a:cs typeface="Calibri" pitchFamily="34" charset="0"/>
                        </a:rPr>
                        <a:t> </a:t>
                      </a:r>
                      <a:r>
                        <a:rPr lang="it-IT" sz="2000" b="1" dirty="0" err="1" smtClean="0">
                          <a:solidFill>
                            <a:schemeClr val="bg1"/>
                          </a:solidFill>
                          <a:latin typeface="Calibri" pitchFamily="34" charset="0"/>
                          <a:ea typeface="Times New Roman"/>
                          <a:cs typeface="Calibri" pitchFamily="34" charset="0"/>
                        </a:rPr>
                        <a:t>Catheterization</a:t>
                      </a:r>
                      <a:endParaRPr lang="it-IT" sz="2000" b="1" dirty="0" smtClean="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a:solidFill>
                            <a:srgbClr val="FFFF00"/>
                          </a:solidFill>
                          <a:latin typeface="Calibri" pitchFamily="34" charset="0"/>
                          <a:ea typeface="Times New Roman"/>
                          <a:cs typeface="Calibri" pitchFamily="34" charset="0"/>
                        </a:rPr>
                        <a:t>2</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err="1" smtClean="0">
                          <a:solidFill>
                            <a:schemeClr val="bg1"/>
                          </a:solidFill>
                          <a:latin typeface="Calibri" pitchFamily="34" charset="0"/>
                          <a:ea typeface="Times New Roman"/>
                          <a:cs typeface="Calibri" pitchFamily="34" charset="0"/>
                        </a:rPr>
                        <a:t>Aorto-femoral</a:t>
                      </a:r>
                      <a:r>
                        <a:rPr lang="it-IT" sz="2000" b="1" dirty="0" smtClean="0">
                          <a:solidFill>
                            <a:schemeClr val="bg1"/>
                          </a:solidFill>
                          <a:latin typeface="Calibri" pitchFamily="34" charset="0"/>
                          <a:ea typeface="Times New Roman"/>
                          <a:cs typeface="Calibri" pitchFamily="34" charset="0"/>
                        </a:rPr>
                        <a:t> bypass</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a:solidFill>
                            <a:srgbClr val="FFFF00"/>
                          </a:solidFill>
                          <a:latin typeface="Calibri" pitchFamily="34" charset="0"/>
                          <a:ea typeface="Times New Roman"/>
                          <a:cs typeface="Calibri" pitchFamily="34" charset="0"/>
                        </a:rPr>
                        <a:t>3</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b="1" dirty="0" err="1" smtClean="0">
                          <a:solidFill>
                            <a:schemeClr val="bg1"/>
                          </a:solidFill>
                          <a:latin typeface="Calibri" pitchFamily="34" charset="0"/>
                          <a:ea typeface="Times New Roman"/>
                          <a:cs typeface="Calibri" pitchFamily="34" charset="0"/>
                        </a:rPr>
                        <a:t>Pediatric</a:t>
                      </a:r>
                      <a:r>
                        <a:rPr lang="it-IT" sz="2000" b="1" dirty="0" smtClean="0">
                          <a:solidFill>
                            <a:schemeClr val="bg1"/>
                          </a:solidFill>
                          <a:latin typeface="Calibri" pitchFamily="34" charset="0"/>
                          <a:ea typeface="Times New Roman"/>
                          <a:cs typeface="Calibri" pitchFamily="34" charset="0"/>
                        </a:rPr>
                        <a:t> </a:t>
                      </a:r>
                      <a:r>
                        <a:rPr lang="it-IT" sz="2000" b="1" dirty="0" err="1" smtClean="0">
                          <a:solidFill>
                            <a:schemeClr val="bg1"/>
                          </a:solidFill>
                          <a:latin typeface="Calibri" pitchFamily="34" charset="0"/>
                          <a:ea typeface="Times New Roman"/>
                          <a:cs typeface="Calibri" pitchFamily="34" charset="0"/>
                        </a:rPr>
                        <a:t>oncology</a:t>
                      </a:r>
                      <a:endParaRPr lang="it-IT" sz="2000" b="1" dirty="0" smtClean="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a:solidFill>
                            <a:srgbClr val="FFFF00"/>
                          </a:solidFill>
                          <a:latin typeface="Calibri" pitchFamily="34" charset="0"/>
                          <a:ea typeface="Times New Roman"/>
                          <a:cs typeface="Calibri" pitchFamily="34" charset="0"/>
                        </a:rPr>
                        <a:t>4</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b="1" dirty="0" err="1" smtClean="0">
                          <a:solidFill>
                            <a:schemeClr val="bg1"/>
                          </a:solidFill>
                          <a:latin typeface="Calibri" pitchFamily="34" charset="0"/>
                          <a:cs typeface="Calibri" pitchFamily="34" charset="0"/>
                        </a:rPr>
                        <a:t>Testicular</a:t>
                      </a:r>
                      <a:r>
                        <a:rPr lang="it-IT" sz="2000" b="1" dirty="0" smtClean="0">
                          <a:solidFill>
                            <a:schemeClr val="bg1"/>
                          </a:solidFill>
                          <a:latin typeface="Calibri" pitchFamily="34" charset="0"/>
                          <a:cs typeface="Calibri" pitchFamily="34" charset="0"/>
                        </a:rPr>
                        <a:t> </a:t>
                      </a:r>
                      <a:r>
                        <a:rPr lang="it-IT" sz="2000" b="1" dirty="0" err="1" smtClean="0">
                          <a:solidFill>
                            <a:schemeClr val="bg1"/>
                          </a:solidFill>
                          <a:latin typeface="Calibri" pitchFamily="34" charset="0"/>
                          <a:cs typeface="Calibri" pitchFamily="34" charset="0"/>
                        </a:rPr>
                        <a:t>cancer</a:t>
                      </a:r>
                      <a:r>
                        <a:rPr lang="it-IT" sz="2000" b="1" dirty="0" smtClean="0">
                          <a:solidFill>
                            <a:schemeClr val="bg1"/>
                          </a:solidFill>
                          <a:latin typeface="Calibri" pitchFamily="34" charset="0"/>
                          <a:cs typeface="Calibri" pitchFamily="34" charset="0"/>
                        </a:rPr>
                        <a:t> </a:t>
                      </a:r>
                      <a:r>
                        <a:rPr lang="it-IT" sz="2000" b="1" dirty="0" err="1" smtClean="0">
                          <a:solidFill>
                            <a:schemeClr val="bg1"/>
                          </a:solidFill>
                          <a:latin typeface="Calibri" pitchFamily="34" charset="0"/>
                          <a:cs typeface="Calibri" pitchFamily="34" charset="0"/>
                        </a:rPr>
                        <a:t>surgery</a:t>
                      </a:r>
                      <a:endParaRPr lang="it-IT" sz="2000" b="1" dirty="0" smtClean="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a:solidFill>
                            <a:srgbClr val="FFFF00"/>
                          </a:solidFill>
                          <a:latin typeface="Calibri" pitchFamily="34" charset="0"/>
                          <a:ea typeface="Times New Roman"/>
                          <a:cs typeface="Calibri" pitchFamily="34" charset="0"/>
                        </a:rPr>
                        <a:t>5</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b="1" dirty="0" err="1" smtClean="0">
                          <a:solidFill>
                            <a:schemeClr val="bg1"/>
                          </a:solidFill>
                          <a:latin typeface="Calibri" pitchFamily="34" charset="0"/>
                          <a:ea typeface="Times New Roman"/>
                          <a:cs typeface="Calibri" pitchFamily="34" charset="0"/>
                        </a:rPr>
                        <a:t>Colectomy</a:t>
                      </a:r>
                      <a:r>
                        <a:rPr lang="it-IT" sz="2000" b="1" dirty="0" smtClean="0">
                          <a:solidFill>
                            <a:schemeClr val="bg1"/>
                          </a:solidFill>
                          <a:latin typeface="Calibri" pitchFamily="34" charset="0"/>
                          <a:ea typeface="Times New Roman"/>
                          <a:cs typeface="Calibri" pitchFamily="34" charset="0"/>
                        </a:rPr>
                        <a:t> </a:t>
                      </a: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smtClean="0">
                          <a:solidFill>
                            <a:srgbClr val="FFFF00"/>
                          </a:solidFill>
                          <a:latin typeface="Calibri" pitchFamily="34" charset="0"/>
                          <a:ea typeface="Times New Roman"/>
                          <a:cs typeface="Calibri" pitchFamily="34" charset="0"/>
                        </a:rPr>
                        <a:t>6</a:t>
                      </a:r>
                      <a:endParaRPr lang="it-IT" sz="2000" b="1" dirty="0">
                        <a:solidFill>
                          <a:srgbClr val="FFFF00"/>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err="1" smtClean="0">
                          <a:solidFill>
                            <a:schemeClr val="bg1"/>
                          </a:solidFill>
                          <a:latin typeface="Calibri" pitchFamily="34" charset="0"/>
                          <a:ea typeface="Times New Roman"/>
                          <a:cs typeface="Calibri" pitchFamily="34" charset="0"/>
                        </a:rPr>
                        <a:t>Inguinal</a:t>
                      </a:r>
                      <a:r>
                        <a:rPr lang="it-IT" sz="2000" b="1" dirty="0" smtClean="0">
                          <a:solidFill>
                            <a:schemeClr val="bg1"/>
                          </a:solidFill>
                          <a:latin typeface="Calibri" pitchFamily="34" charset="0"/>
                          <a:ea typeface="Times New Roman"/>
                          <a:cs typeface="Calibri" pitchFamily="34" charset="0"/>
                        </a:rPr>
                        <a:t> </a:t>
                      </a:r>
                      <a:r>
                        <a:rPr lang="it-IT" sz="2000" b="1" dirty="0" err="1" smtClean="0">
                          <a:solidFill>
                            <a:schemeClr val="bg1"/>
                          </a:solidFill>
                          <a:latin typeface="Calibri" pitchFamily="34" charset="0"/>
                          <a:ea typeface="Times New Roman"/>
                          <a:cs typeface="Calibri" pitchFamily="34" charset="0"/>
                        </a:rPr>
                        <a:t>hernia</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smtClean="0">
                          <a:solidFill>
                            <a:srgbClr val="FFFF00"/>
                          </a:solidFill>
                          <a:latin typeface="Calibri" pitchFamily="34" charset="0"/>
                          <a:ea typeface="Times New Roman"/>
                          <a:cs typeface="Calibri" pitchFamily="34" charset="0"/>
                        </a:rPr>
                        <a:t>7</a:t>
                      </a:r>
                      <a:endParaRPr lang="it-IT" sz="2000" b="1" dirty="0">
                        <a:solidFill>
                          <a:srgbClr val="FFFF00"/>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err="1" smtClean="0">
                          <a:solidFill>
                            <a:schemeClr val="bg1"/>
                          </a:solidFill>
                          <a:latin typeface="Calibri" pitchFamily="34" charset="0"/>
                          <a:ea typeface="Times New Roman"/>
                          <a:cs typeface="Calibri" pitchFamily="34" charset="0"/>
                        </a:rPr>
                        <a:t>Hysterectomy</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smtClean="0">
                          <a:solidFill>
                            <a:srgbClr val="FFFF00"/>
                          </a:solidFill>
                          <a:latin typeface="Calibri" pitchFamily="34" charset="0"/>
                          <a:ea typeface="Times New Roman"/>
                          <a:cs typeface="Calibri" pitchFamily="34" charset="0"/>
                        </a:rPr>
                        <a:t>8</a:t>
                      </a:r>
                      <a:endParaRPr lang="it-IT" sz="2000" b="1" dirty="0">
                        <a:solidFill>
                          <a:srgbClr val="FFFF00"/>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err="1" smtClean="0">
                          <a:solidFill>
                            <a:schemeClr val="bg1"/>
                          </a:solidFill>
                          <a:latin typeface="Calibri" pitchFamily="34" charset="0"/>
                          <a:ea typeface="Times New Roman"/>
                          <a:cs typeface="Calibri" pitchFamily="34" charset="0"/>
                        </a:rPr>
                        <a:t>Appendectomy</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smtClean="0">
                          <a:solidFill>
                            <a:srgbClr val="FFFF00"/>
                          </a:solidFill>
                          <a:latin typeface="Calibri" pitchFamily="34" charset="0"/>
                          <a:ea typeface="Times New Roman"/>
                          <a:cs typeface="Calibri" pitchFamily="34" charset="0"/>
                        </a:rPr>
                        <a:t>9</a:t>
                      </a:r>
                      <a:endParaRPr lang="it-IT" sz="2000" b="1" dirty="0">
                        <a:solidFill>
                          <a:srgbClr val="FFFF00"/>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smtClean="0">
                          <a:solidFill>
                            <a:schemeClr val="bg1"/>
                          </a:solidFill>
                          <a:latin typeface="Calibri" pitchFamily="34" charset="0"/>
                          <a:ea typeface="Times New Roman"/>
                          <a:cs typeface="Calibri" pitchFamily="34" charset="0"/>
                        </a:rPr>
                        <a:t>Trauma</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41757">
                <a:tc>
                  <a:txBody>
                    <a:bodyPr/>
                    <a:lstStyle/>
                    <a:p>
                      <a:pPr>
                        <a:spcAft>
                          <a:spcPts val="0"/>
                        </a:spcAft>
                      </a:pPr>
                      <a:r>
                        <a:rPr lang="it-IT" sz="2000" b="1" dirty="0" smtClean="0">
                          <a:solidFill>
                            <a:srgbClr val="FFFF00"/>
                          </a:solidFill>
                          <a:latin typeface="Calibri" pitchFamily="34" charset="0"/>
                          <a:ea typeface="Times New Roman"/>
                          <a:cs typeface="Calibri" pitchFamily="34" charset="0"/>
                        </a:rPr>
                        <a:t>10</a:t>
                      </a:r>
                      <a:endParaRPr lang="it-IT" sz="2000" b="1" dirty="0">
                        <a:solidFill>
                          <a:srgbClr val="FFFF00"/>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spcAft>
                          <a:spcPts val="0"/>
                        </a:spcAft>
                      </a:pPr>
                      <a:r>
                        <a:rPr lang="it-IT" sz="2000" b="1" dirty="0" err="1" smtClean="0">
                          <a:solidFill>
                            <a:schemeClr val="bg1"/>
                          </a:solidFill>
                          <a:latin typeface="Calibri" pitchFamily="34" charset="0"/>
                          <a:ea typeface="Times New Roman"/>
                          <a:cs typeface="Calibri" pitchFamily="34" charset="0"/>
                        </a:rPr>
                        <a:t>Respiratory</a:t>
                      </a:r>
                      <a:r>
                        <a:rPr lang="it-IT" sz="2000" b="1" dirty="0" smtClean="0">
                          <a:solidFill>
                            <a:schemeClr val="bg1"/>
                          </a:solidFill>
                          <a:latin typeface="Calibri" pitchFamily="34" charset="0"/>
                          <a:ea typeface="Times New Roman"/>
                          <a:cs typeface="Calibri" pitchFamily="34" charset="0"/>
                        </a:rPr>
                        <a:t> </a:t>
                      </a:r>
                      <a:r>
                        <a:rPr lang="it-IT" sz="2000" b="1" dirty="0" err="1" smtClean="0">
                          <a:solidFill>
                            <a:schemeClr val="bg1"/>
                          </a:solidFill>
                          <a:latin typeface="Calibri" pitchFamily="34" charset="0"/>
                          <a:ea typeface="Times New Roman"/>
                          <a:cs typeface="Calibri" pitchFamily="34" charset="0"/>
                        </a:rPr>
                        <a:t>failure</a:t>
                      </a:r>
                      <a:endParaRPr lang="it-IT" sz="2000" b="1" dirty="0">
                        <a:solidFill>
                          <a:schemeClr val="bg1"/>
                        </a:solidFill>
                        <a:latin typeface="Calibri" pitchFamily="34" charset="0"/>
                        <a:ea typeface="Times New Roman"/>
                        <a:cs typeface="Calibri" pitchFamily="34" charset="0"/>
                      </a:endParaRPr>
                    </a:p>
                  </a:txBody>
                  <a:tcPr marL="68583" marR="68583"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Titolo 1"/>
          <p:cNvSpPr>
            <a:spLocks noGrp="1"/>
          </p:cNvSpPr>
          <p:nvPr>
            <p:ph type="title"/>
          </p:nvPr>
        </p:nvSpPr>
        <p:spPr>
          <a:xfrm>
            <a:off x="685800" y="-26988"/>
            <a:ext cx="7772400" cy="1143001"/>
          </a:xfrm>
        </p:spPr>
        <p:txBody>
          <a:bodyPr/>
          <a:lstStyle/>
          <a:p>
            <a:r>
              <a:rPr lang="it-IT" smtClean="0">
                <a:solidFill>
                  <a:schemeClr val="bg1"/>
                </a:solidFill>
                <a:latin typeface="Calibri" pitchFamily="34" charset="0"/>
                <a:ea typeface="Calibri" pitchFamily="34" charset="0"/>
                <a:cs typeface="Calibri" pitchFamily="34" charset="0"/>
              </a:rPr>
              <a:t>Keypoints</a:t>
            </a:r>
          </a:p>
        </p:txBody>
      </p:sp>
      <p:sp>
        <p:nvSpPr>
          <p:cNvPr id="146434" name="Segnaposto contenuto 2"/>
          <p:cNvSpPr>
            <a:spLocks noGrp="1"/>
          </p:cNvSpPr>
          <p:nvPr>
            <p:ph idx="1"/>
          </p:nvPr>
        </p:nvSpPr>
        <p:spPr>
          <a:xfrm>
            <a:off x="323850" y="1341438"/>
            <a:ext cx="7772400" cy="4114800"/>
          </a:xfrm>
        </p:spPr>
        <p:txBody>
          <a:bodyPr/>
          <a:lstStyle/>
          <a:p>
            <a:r>
              <a:rPr lang="en-US" smtClean="0">
                <a:solidFill>
                  <a:schemeClr val="bg1"/>
                </a:solidFill>
                <a:latin typeface="Calibri" pitchFamily="34" charset="0"/>
                <a:ea typeface="Calibri" pitchFamily="34" charset="0"/>
                <a:cs typeface="Calibri" pitchFamily="34" charset="0"/>
              </a:rPr>
              <a:t>Heterogeneity of studies </a:t>
            </a:r>
          </a:p>
          <a:p>
            <a:r>
              <a:rPr lang="en-US" smtClean="0">
                <a:solidFill>
                  <a:schemeClr val="bg1"/>
                </a:solidFill>
                <a:latin typeface="Calibri" pitchFamily="34" charset="0"/>
                <a:ea typeface="Calibri" pitchFamily="34" charset="0"/>
                <a:cs typeface="Calibri" pitchFamily="34" charset="0"/>
              </a:rPr>
              <a:t>Different volume cut-offs reported for the same intervention/procedure</a:t>
            </a:r>
          </a:p>
          <a:p>
            <a:r>
              <a:rPr lang="en-US" smtClean="0">
                <a:solidFill>
                  <a:schemeClr val="bg1"/>
                </a:solidFill>
                <a:latin typeface="Calibri" pitchFamily="34" charset="0"/>
                <a:ea typeface="Calibri" pitchFamily="34" charset="0"/>
                <a:cs typeface="Calibri" pitchFamily="34" charset="0"/>
              </a:rPr>
              <a:t>Quality of reporting low:</a:t>
            </a:r>
          </a:p>
          <a:p>
            <a:pPr lvl="1"/>
            <a:r>
              <a:rPr lang="en-US" smtClean="0">
                <a:solidFill>
                  <a:schemeClr val="bg1"/>
                </a:solidFill>
                <a:latin typeface="Calibri" pitchFamily="34" charset="0"/>
                <a:ea typeface="Calibri" pitchFamily="34" charset="0"/>
                <a:cs typeface="Calibri" pitchFamily="34" charset="0"/>
              </a:rPr>
              <a:t>Number of patients</a:t>
            </a:r>
          </a:p>
          <a:p>
            <a:pPr lvl="1"/>
            <a:r>
              <a:rPr lang="en-US" smtClean="0">
                <a:solidFill>
                  <a:schemeClr val="bg1"/>
                </a:solidFill>
                <a:latin typeface="Calibri" pitchFamily="34" charset="0"/>
                <a:ea typeface="Calibri" pitchFamily="34" charset="0"/>
                <a:cs typeface="Calibri" pitchFamily="34" charset="0"/>
              </a:rPr>
              <a:t>Outcome measure</a:t>
            </a:r>
          </a:p>
          <a:p>
            <a:pPr lvl="1"/>
            <a:r>
              <a:rPr lang="en-US" smtClean="0">
                <a:solidFill>
                  <a:schemeClr val="bg1"/>
                </a:solidFill>
                <a:latin typeface="Calibri" pitchFamily="34" charset="0"/>
                <a:ea typeface="Calibri" pitchFamily="34" charset="0"/>
                <a:cs typeface="Calibri" pitchFamily="34" charset="0"/>
              </a:rPr>
              <a:t>Cut - off values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3"/>
          <a:srcRect l="42221" t="16785" r="35045" b="34197"/>
          <a:stretch>
            <a:fillRect/>
          </a:stretch>
        </p:blipFill>
        <p:spPr bwMode="auto">
          <a:xfrm>
            <a:off x="2857500" y="0"/>
            <a:ext cx="4429125" cy="5969000"/>
          </a:xfrm>
          <a:prstGeom prst="rect">
            <a:avLst/>
          </a:prstGeom>
          <a:noFill/>
          <a:ln w="9525">
            <a:noFill/>
            <a:miter lim="800000"/>
            <a:headEnd/>
            <a:tailEnd/>
          </a:ln>
          <a:effectLst>
            <a:prstShdw prst="shdw17" dist="17961" dir="2700000">
              <a:schemeClr val="accent1">
                <a:gamma/>
                <a:shade val="60000"/>
                <a:invGamma/>
              </a:schemeClr>
            </a:prstShdw>
          </a:effectLst>
        </p:spPr>
      </p:pic>
      <p:pic>
        <p:nvPicPr>
          <p:cNvPr id="82947" name="Picture 3"/>
          <p:cNvPicPr>
            <a:picLocks noChangeAspect="1" noChangeArrowheads="1"/>
          </p:cNvPicPr>
          <p:nvPr/>
        </p:nvPicPr>
        <p:blipFill>
          <a:blip r:embed="rId4"/>
          <a:srcRect l="22098" t="74643" r="46429" b="12500"/>
          <a:stretch>
            <a:fillRect/>
          </a:stretch>
        </p:blipFill>
        <p:spPr bwMode="auto">
          <a:xfrm>
            <a:off x="3470275" y="6010275"/>
            <a:ext cx="3357563" cy="857250"/>
          </a:xfrm>
          <a:prstGeom prst="rect">
            <a:avLst/>
          </a:prstGeom>
          <a:noFill/>
          <a:ln w="9525">
            <a:noFill/>
            <a:miter lim="800000"/>
            <a:headEnd/>
            <a:tailEnd/>
          </a:ln>
          <a:effectLst>
            <a:prstShdw prst="shdw17" dist="17961" dir="2700000">
              <a:schemeClr val="accent1">
                <a:gamma/>
                <a:shade val="60000"/>
                <a:invGamma/>
              </a:schemeClr>
            </a:prstShdw>
          </a:effectLst>
        </p:spPr>
      </p:pic>
      <p:sp>
        <p:nvSpPr>
          <p:cNvPr id="5" name="Freccia a destra 4"/>
          <p:cNvSpPr/>
          <p:nvPr/>
        </p:nvSpPr>
        <p:spPr>
          <a:xfrm>
            <a:off x="34925" y="1339850"/>
            <a:ext cx="1152525" cy="720725"/>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endParaRPr>
          </a:p>
        </p:txBody>
      </p:sp>
      <p:sp>
        <p:nvSpPr>
          <p:cNvPr id="148485" name="CasellaDiTesto 1"/>
          <p:cNvSpPr txBox="1">
            <a:spLocks noChangeArrowheads="1"/>
          </p:cNvSpPr>
          <p:nvPr/>
        </p:nvSpPr>
        <p:spPr bwMode="auto">
          <a:xfrm>
            <a:off x="1187450" y="549275"/>
            <a:ext cx="1738313" cy="522288"/>
          </a:xfrm>
          <a:prstGeom prst="rect">
            <a:avLst/>
          </a:prstGeom>
          <a:noFill/>
          <a:ln w="9525">
            <a:noFill/>
            <a:miter lim="800000"/>
            <a:headEnd/>
            <a:tailEnd/>
          </a:ln>
        </p:spPr>
        <p:txBody>
          <a:bodyPr wrap="none">
            <a:spAutoFit/>
          </a:bodyPr>
          <a:lstStyle/>
          <a:p>
            <a:r>
              <a:rPr lang="it-IT" sz="2800">
                <a:solidFill>
                  <a:schemeClr val="bg1"/>
                </a:solidFill>
                <a:latin typeface="Calibri" pitchFamily="34" charset="0"/>
              </a:rPr>
              <a:t>Esophagus</a:t>
            </a:r>
          </a:p>
        </p:txBody>
      </p:sp>
      <p:sp>
        <p:nvSpPr>
          <p:cNvPr id="148486" name="CasellaDiTesto 9"/>
          <p:cNvSpPr txBox="1">
            <a:spLocks noChangeArrowheads="1"/>
          </p:cNvSpPr>
          <p:nvPr/>
        </p:nvSpPr>
        <p:spPr bwMode="auto">
          <a:xfrm>
            <a:off x="1258888" y="1412875"/>
            <a:ext cx="1455737" cy="523875"/>
          </a:xfrm>
          <a:prstGeom prst="rect">
            <a:avLst/>
          </a:prstGeom>
          <a:noFill/>
          <a:ln w="9525">
            <a:noFill/>
            <a:miter lim="800000"/>
            <a:headEnd/>
            <a:tailEnd/>
          </a:ln>
        </p:spPr>
        <p:txBody>
          <a:bodyPr wrap="none">
            <a:spAutoFit/>
          </a:bodyPr>
          <a:lstStyle/>
          <a:p>
            <a:r>
              <a:rPr lang="it-IT" sz="2800">
                <a:solidFill>
                  <a:schemeClr val="bg1"/>
                </a:solidFill>
                <a:latin typeface="Calibri" pitchFamily="34" charset="0"/>
              </a:rPr>
              <a:t>Stomach</a:t>
            </a:r>
          </a:p>
        </p:txBody>
      </p:sp>
      <p:sp>
        <p:nvSpPr>
          <p:cNvPr id="148487" name="CasellaDiTesto 10"/>
          <p:cNvSpPr txBox="1">
            <a:spLocks noChangeArrowheads="1"/>
          </p:cNvSpPr>
          <p:nvPr/>
        </p:nvSpPr>
        <p:spPr bwMode="auto">
          <a:xfrm>
            <a:off x="1403350" y="2349500"/>
            <a:ext cx="879475" cy="522288"/>
          </a:xfrm>
          <a:prstGeom prst="rect">
            <a:avLst/>
          </a:prstGeom>
          <a:noFill/>
          <a:ln w="9525">
            <a:noFill/>
            <a:miter lim="800000"/>
            <a:headEnd/>
            <a:tailEnd/>
          </a:ln>
        </p:spPr>
        <p:txBody>
          <a:bodyPr wrap="none">
            <a:spAutoFit/>
          </a:bodyPr>
          <a:lstStyle/>
          <a:p>
            <a:r>
              <a:rPr lang="it-IT" sz="2800">
                <a:solidFill>
                  <a:schemeClr val="bg1"/>
                </a:solidFill>
                <a:latin typeface="Calibri" pitchFamily="34" charset="0"/>
              </a:rPr>
              <a:t>Liver</a:t>
            </a:r>
          </a:p>
        </p:txBody>
      </p:sp>
      <p:sp>
        <p:nvSpPr>
          <p:cNvPr id="148488" name="CasellaDiTesto 11"/>
          <p:cNvSpPr txBox="1">
            <a:spLocks noChangeArrowheads="1"/>
          </p:cNvSpPr>
          <p:nvPr/>
        </p:nvSpPr>
        <p:spPr bwMode="auto">
          <a:xfrm>
            <a:off x="1187450" y="3213100"/>
            <a:ext cx="1487488" cy="523875"/>
          </a:xfrm>
          <a:prstGeom prst="rect">
            <a:avLst/>
          </a:prstGeom>
          <a:noFill/>
          <a:ln w="9525">
            <a:noFill/>
            <a:miter lim="800000"/>
            <a:headEnd/>
            <a:tailEnd/>
          </a:ln>
        </p:spPr>
        <p:txBody>
          <a:bodyPr wrap="none">
            <a:spAutoFit/>
          </a:bodyPr>
          <a:lstStyle/>
          <a:p>
            <a:r>
              <a:rPr lang="it-IT" sz="2800">
                <a:solidFill>
                  <a:schemeClr val="bg1"/>
                </a:solidFill>
                <a:latin typeface="Calibri" pitchFamily="34" charset="0"/>
              </a:rPr>
              <a:t>Pancreas</a:t>
            </a:r>
          </a:p>
        </p:txBody>
      </p:sp>
      <p:sp>
        <p:nvSpPr>
          <p:cNvPr id="148489" name="CasellaDiTesto 12"/>
          <p:cNvSpPr txBox="1">
            <a:spLocks noChangeArrowheads="1"/>
          </p:cNvSpPr>
          <p:nvPr/>
        </p:nvSpPr>
        <p:spPr bwMode="auto">
          <a:xfrm>
            <a:off x="1403350" y="4076700"/>
            <a:ext cx="1025525" cy="523875"/>
          </a:xfrm>
          <a:prstGeom prst="rect">
            <a:avLst/>
          </a:prstGeom>
          <a:noFill/>
          <a:ln w="9525">
            <a:noFill/>
            <a:miter lim="800000"/>
            <a:headEnd/>
            <a:tailEnd/>
          </a:ln>
        </p:spPr>
        <p:txBody>
          <a:bodyPr wrap="none">
            <a:spAutoFit/>
          </a:bodyPr>
          <a:lstStyle/>
          <a:p>
            <a:r>
              <a:rPr lang="it-IT" sz="2800">
                <a:solidFill>
                  <a:schemeClr val="bg1"/>
                </a:solidFill>
                <a:latin typeface="Calibri" pitchFamily="34" charset="0"/>
              </a:rPr>
              <a:t>Colon</a:t>
            </a:r>
          </a:p>
        </p:txBody>
      </p:sp>
      <p:sp>
        <p:nvSpPr>
          <p:cNvPr id="148490" name="CasellaDiTesto 13"/>
          <p:cNvSpPr txBox="1">
            <a:spLocks noChangeArrowheads="1"/>
          </p:cNvSpPr>
          <p:nvPr/>
        </p:nvSpPr>
        <p:spPr bwMode="auto">
          <a:xfrm>
            <a:off x="1258888" y="5013325"/>
            <a:ext cx="1301750" cy="522288"/>
          </a:xfrm>
          <a:prstGeom prst="rect">
            <a:avLst/>
          </a:prstGeom>
          <a:noFill/>
          <a:ln w="9525">
            <a:noFill/>
            <a:miter lim="800000"/>
            <a:headEnd/>
            <a:tailEnd/>
          </a:ln>
        </p:spPr>
        <p:txBody>
          <a:bodyPr wrap="none">
            <a:spAutoFit/>
          </a:bodyPr>
          <a:lstStyle/>
          <a:p>
            <a:r>
              <a:rPr lang="it-IT" sz="2800">
                <a:solidFill>
                  <a:schemeClr val="bg1"/>
                </a:solidFill>
                <a:latin typeface="Calibri" pitchFamily="34" charset="0"/>
              </a:rPr>
              <a:t>Rectum</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Titolo 1"/>
          <p:cNvSpPr>
            <a:spLocks noGrp="1"/>
          </p:cNvSpPr>
          <p:nvPr>
            <p:ph type="title"/>
          </p:nvPr>
        </p:nvSpPr>
        <p:spPr>
          <a:xfrm>
            <a:off x="755650" y="44450"/>
            <a:ext cx="7772400" cy="998538"/>
          </a:xfrm>
        </p:spPr>
        <p:txBody>
          <a:bodyPr/>
          <a:lstStyle/>
          <a:p>
            <a:r>
              <a:rPr lang="it-IT" smtClean="0">
                <a:solidFill>
                  <a:schemeClr val="bg1"/>
                </a:solidFill>
                <a:latin typeface="Calibri" pitchFamily="34" charset="0"/>
                <a:ea typeface="Calibri" pitchFamily="34" charset="0"/>
                <a:cs typeface="Calibri" pitchFamily="34" charset="0"/>
              </a:rPr>
              <a:t>Keypoints</a:t>
            </a:r>
          </a:p>
        </p:txBody>
      </p:sp>
      <p:sp>
        <p:nvSpPr>
          <p:cNvPr id="150530" name="Segnaposto contenuto 2"/>
          <p:cNvSpPr>
            <a:spLocks noGrp="1"/>
          </p:cNvSpPr>
          <p:nvPr>
            <p:ph idx="1"/>
          </p:nvPr>
        </p:nvSpPr>
        <p:spPr>
          <a:xfrm>
            <a:off x="468313" y="1628775"/>
            <a:ext cx="8229600" cy="4525963"/>
          </a:xfrm>
        </p:spPr>
        <p:txBody>
          <a:bodyPr/>
          <a:lstStyle/>
          <a:p>
            <a:r>
              <a:rPr lang="en-US" smtClean="0">
                <a:solidFill>
                  <a:schemeClr val="bg1"/>
                </a:solidFill>
                <a:latin typeface="Calibri" pitchFamily="34" charset="0"/>
                <a:ea typeface="Calibri" pitchFamily="34" charset="0"/>
                <a:cs typeface="Calibri" pitchFamily="34" charset="0"/>
              </a:rPr>
              <a:t>Type of study design (observational)</a:t>
            </a:r>
          </a:p>
          <a:p>
            <a:r>
              <a:rPr lang="it-IT" smtClean="0">
                <a:solidFill>
                  <a:schemeClr val="bg1"/>
                </a:solidFill>
                <a:latin typeface="Calibri" pitchFamily="34" charset="0"/>
                <a:ea typeface="Calibri" pitchFamily="34" charset="0"/>
                <a:cs typeface="Calibri" pitchFamily="34" charset="0"/>
              </a:rPr>
              <a:t>Bias of the exposure measure (time/measure)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Freccia a destra 3"/>
          <p:cNvSpPr>
            <a:spLocks noChangeArrowheads="1"/>
          </p:cNvSpPr>
          <p:nvPr/>
        </p:nvSpPr>
        <p:spPr bwMode="auto">
          <a:xfrm>
            <a:off x="1331913" y="1125538"/>
            <a:ext cx="1122362" cy="555625"/>
          </a:xfrm>
          <a:prstGeom prst="rightArrow">
            <a:avLst>
              <a:gd name="adj1" fmla="val 50000"/>
              <a:gd name="adj2" fmla="val 50088"/>
            </a:avLst>
          </a:prstGeom>
          <a:noFill/>
          <a:ln w="9525" algn="ctr">
            <a:noFill/>
            <a:round/>
            <a:headEnd/>
            <a:tailEnd/>
          </a:ln>
        </p:spPr>
        <p:txBody>
          <a:bodyPr anchor="ctr"/>
          <a:lstStyle/>
          <a:p>
            <a:pPr algn="ctr"/>
            <a:endParaRPr lang="it-IT" sz="2400" b="1" i="1">
              <a:solidFill>
                <a:srgbClr val="FFFFFF"/>
              </a:solidFill>
            </a:endParaRPr>
          </a:p>
        </p:txBody>
      </p:sp>
      <p:sp>
        <p:nvSpPr>
          <p:cNvPr id="152578" name="Freccia a destra 4"/>
          <p:cNvSpPr>
            <a:spLocks noChangeArrowheads="1"/>
          </p:cNvSpPr>
          <p:nvPr/>
        </p:nvSpPr>
        <p:spPr bwMode="auto">
          <a:xfrm>
            <a:off x="1547813" y="1268413"/>
            <a:ext cx="977900" cy="484187"/>
          </a:xfrm>
          <a:prstGeom prst="rightArrow">
            <a:avLst>
              <a:gd name="adj1" fmla="val 50000"/>
              <a:gd name="adj2" fmla="val 50024"/>
            </a:avLst>
          </a:prstGeom>
          <a:noFill/>
          <a:ln w="9525" algn="ctr">
            <a:noFill/>
            <a:round/>
            <a:headEnd/>
            <a:tailEnd/>
          </a:ln>
        </p:spPr>
        <p:txBody>
          <a:bodyPr anchor="ctr"/>
          <a:lstStyle/>
          <a:p>
            <a:pPr algn="ctr"/>
            <a:endParaRPr lang="it-IT" sz="2400" b="1" i="1">
              <a:solidFill>
                <a:srgbClr val="FFFFFF"/>
              </a:solidFill>
            </a:endParaRPr>
          </a:p>
        </p:txBody>
      </p:sp>
      <p:sp>
        <p:nvSpPr>
          <p:cNvPr id="152579" name="CasellaDiTesto 6"/>
          <p:cNvSpPr txBox="1">
            <a:spLocks noChangeArrowheads="1"/>
          </p:cNvSpPr>
          <p:nvPr/>
        </p:nvSpPr>
        <p:spPr bwMode="auto">
          <a:xfrm>
            <a:off x="179388" y="115888"/>
            <a:ext cx="8713787" cy="769937"/>
          </a:xfrm>
          <a:prstGeom prst="rect">
            <a:avLst/>
          </a:prstGeom>
          <a:noFill/>
          <a:ln w="9525">
            <a:noFill/>
            <a:miter lim="800000"/>
            <a:headEnd/>
            <a:tailEnd/>
          </a:ln>
        </p:spPr>
        <p:txBody>
          <a:bodyPr>
            <a:spAutoFit/>
          </a:bodyPr>
          <a:lstStyle/>
          <a:p>
            <a:pPr algn="ctr"/>
            <a:r>
              <a:rPr lang="it-IT" sz="4400">
                <a:solidFill>
                  <a:schemeClr val="bg1"/>
                </a:solidFill>
                <a:latin typeface="Calibri" pitchFamily="34" charset="0"/>
              </a:rPr>
              <a:t>Exposure time </a:t>
            </a:r>
          </a:p>
        </p:txBody>
      </p:sp>
      <p:pic>
        <p:nvPicPr>
          <p:cNvPr id="152580" name="Picture 2"/>
          <p:cNvPicPr>
            <a:picLocks noChangeAspect="1" noChangeArrowheads="1"/>
          </p:cNvPicPr>
          <p:nvPr/>
        </p:nvPicPr>
        <p:blipFill>
          <a:blip r:embed="rId3"/>
          <a:srcRect/>
          <a:stretch>
            <a:fillRect/>
          </a:stretch>
        </p:blipFill>
        <p:spPr bwMode="auto">
          <a:xfrm>
            <a:off x="0" y="933450"/>
            <a:ext cx="9144000" cy="5159375"/>
          </a:xfrm>
          <a:prstGeom prst="rect">
            <a:avLst/>
          </a:prstGeom>
          <a:noFill/>
          <a:ln w="9525" algn="ctr">
            <a:noFill/>
            <a:miter lim="800000"/>
            <a:headEnd/>
            <a:tailEnd/>
          </a:ln>
        </p:spPr>
      </p:pic>
      <p:sp>
        <p:nvSpPr>
          <p:cNvPr id="152581" name="CasellaDiTesto 1"/>
          <p:cNvSpPr txBox="1">
            <a:spLocks noChangeArrowheads="1"/>
          </p:cNvSpPr>
          <p:nvPr/>
        </p:nvSpPr>
        <p:spPr bwMode="auto">
          <a:xfrm>
            <a:off x="971550" y="6524625"/>
            <a:ext cx="184150" cy="369888"/>
          </a:xfrm>
          <a:prstGeom prst="rect">
            <a:avLst/>
          </a:prstGeom>
          <a:noFill/>
          <a:ln w="9525">
            <a:noFill/>
            <a:miter lim="800000"/>
            <a:headEnd/>
            <a:tailEnd/>
          </a:ln>
        </p:spPr>
        <p:txBody>
          <a:bodyPr wrap="none">
            <a:spAutoFit/>
          </a:bodyPr>
          <a:lstStyle/>
          <a:p>
            <a:endParaRPr lang="it-IT">
              <a:latin typeface="Times New Roman" pitchFamily="18" charset="0"/>
            </a:endParaRPr>
          </a:p>
        </p:txBody>
      </p:sp>
      <p:sp>
        <p:nvSpPr>
          <p:cNvPr id="152582" name="Rettangolo 2"/>
          <p:cNvSpPr>
            <a:spLocks noChangeArrowheads="1"/>
          </p:cNvSpPr>
          <p:nvPr/>
        </p:nvSpPr>
        <p:spPr bwMode="auto">
          <a:xfrm>
            <a:off x="179388" y="6094413"/>
            <a:ext cx="8713787" cy="585787"/>
          </a:xfrm>
          <a:prstGeom prst="rect">
            <a:avLst/>
          </a:prstGeom>
          <a:noFill/>
          <a:ln w="9525">
            <a:noFill/>
            <a:miter lim="800000"/>
            <a:headEnd/>
            <a:tailEnd/>
          </a:ln>
        </p:spPr>
        <p:txBody>
          <a:bodyPr>
            <a:spAutoFit/>
          </a:bodyPr>
          <a:lstStyle/>
          <a:p>
            <a:r>
              <a:rPr lang="it-IT" sz="1600">
                <a:solidFill>
                  <a:schemeClr val="bg1"/>
                </a:solidFill>
                <a:latin typeface="Calibri" pitchFamily="34" charset="0"/>
              </a:rPr>
              <a:t>Gooiker et al. Systematic review and meta-analysis of the volume-outcome relationship in pancreatic surgery. Br J Surg 2011; 98(4):485-94.</a:t>
            </a:r>
          </a:p>
        </p:txBody>
      </p:sp>
      <p:pic>
        <p:nvPicPr>
          <p:cNvPr id="152583" name="Picture 3"/>
          <p:cNvPicPr>
            <a:picLocks noChangeAspect="1" noChangeArrowheads="1"/>
          </p:cNvPicPr>
          <p:nvPr/>
        </p:nvPicPr>
        <p:blipFill>
          <a:blip r:embed="rId4"/>
          <a:srcRect/>
          <a:stretch>
            <a:fillRect/>
          </a:stretch>
        </p:blipFill>
        <p:spPr bwMode="auto">
          <a:xfrm>
            <a:off x="3276600" y="1068388"/>
            <a:ext cx="503238" cy="5175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Titolo 1"/>
          <p:cNvSpPr>
            <a:spLocks noGrp="1"/>
          </p:cNvSpPr>
          <p:nvPr>
            <p:ph type="title"/>
          </p:nvPr>
        </p:nvSpPr>
        <p:spPr>
          <a:xfrm>
            <a:off x="685800" y="-26988"/>
            <a:ext cx="7772400" cy="1143001"/>
          </a:xfrm>
        </p:spPr>
        <p:txBody>
          <a:bodyPr/>
          <a:lstStyle/>
          <a:p>
            <a:r>
              <a:rPr lang="it-IT" smtClean="0">
                <a:solidFill>
                  <a:schemeClr val="bg1"/>
                </a:solidFill>
                <a:latin typeface="Calibri" pitchFamily="34" charset="0"/>
                <a:ea typeface="Calibri" pitchFamily="34" charset="0"/>
                <a:cs typeface="Calibri" pitchFamily="34" charset="0"/>
              </a:rPr>
              <a:t>Keypoints</a:t>
            </a:r>
          </a:p>
        </p:txBody>
      </p:sp>
      <p:pic>
        <p:nvPicPr>
          <p:cNvPr id="154626" name="Picture 2"/>
          <p:cNvPicPr>
            <a:picLocks noChangeAspect="1" noChangeArrowheads="1"/>
          </p:cNvPicPr>
          <p:nvPr/>
        </p:nvPicPr>
        <p:blipFill>
          <a:blip r:embed="rId3"/>
          <a:srcRect/>
          <a:stretch>
            <a:fillRect/>
          </a:stretch>
        </p:blipFill>
        <p:spPr bwMode="auto">
          <a:xfrm>
            <a:off x="0" y="2060575"/>
            <a:ext cx="9144000" cy="4078288"/>
          </a:xfrm>
          <a:prstGeom prst="rect">
            <a:avLst/>
          </a:prstGeom>
          <a:solidFill>
            <a:schemeClr val="bg1"/>
          </a:solidFill>
          <a:ln w="9525">
            <a:noFill/>
            <a:miter lim="800000"/>
            <a:headEnd/>
            <a:tailEnd/>
          </a:ln>
        </p:spPr>
      </p:pic>
      <p:sp>
        <p:nvSpPr>
          <p:cNvPr id="154627" name="Rettangolo 5"/>
          <p:cNvSpPr>
            <a:spLocks noChangeArrowheads="1"/>
          </p:cNvSpPr>
          <p:nvPr/>
        </p:nvSpPr>
        <p:spPr bwMode="auto">
          <a:xfrm>
            <a:off x="1116013" y="1125538"/>
            <a:ext cx="7056437" cy="830262"/>
          </a:xfrm>
          <a:prstGeom prst="rect">
            <a:avLst/>
          </a:prstGeom>
          <a:noFill/>
          <a:ln w="9525">
            <a:noFill/>
            <a:miter lim="800000"/>
            <a:headEnd/>
            <a:tailEnd/>
          </a:ln>
        </p:spPr>
        <p:txBody>
          <a:bodyPr>
            <a:spAutoFit/>
          </a:bodyPr>
          <a:lstStyle/>
          <a:p>
            <a:r>
              <a:rPr lang="en-US" sz="2400">
                <a:solidFill>
                  <a:schemeClr val="bg1"/>
                </a:solidFill>
                <a:latin typeface="Calibri" pitchFamily="34" charset="0"/>
              </a:rPr>
              <a:t>Association measure based on the number of positive/negative studies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Titolo 1"/>
          <p:cNvSpPr>
            <a:spLocks noGrp="1"/>
          </p:cNvSpPr>
          <p:nvPr>
            <p:ph type="title"/>
          </p:nvPr>
        </p:nvSpPr>
        <p:spPr>
          <a:xfrm>
            <a:off x="685800" y="115888"/>
            <a:ext cx="7772400" cy="1009650"/>
          </a:xfrm>
        </p:spPr>
        <p:txBody>
          <a:bodyPr/>
          <a:lstStyle/>
          <a:p>
            <a:r>
              <a:rPr lang="it-IT" smtClean="0">
                <a:solidFill>
                  <a:schemeClr val="bg1"/>
                </a:solidFill>
                <a:latin typeface="Calibri" pitchFamily="34" charset="0"/>
                <a:ea typeface="Calibri" pitchFamily="34" charset="0"/>
                <a:cs typeface="Calibri" pitchFamily="34" charset="0"/>
              </a:rPr>
              <a:t>Results</a:t>
            </a:r>
          </a:p>
        </p:txBody>
      </p:sp>
      <p:sp>
        <p:nvSpPr>
          <p:cNvPr id="3" name="Segnaposto contenuto 2"/>
          <p:cNvSpPr>
            <a:spLocks noGrp="1"/>
          </p:cNvSpPr>
          <p:nvPr>
            <p:ph idx="1"/>
          </p:nvPr>
        </p:nvSpPr>
        <p:spPr>
          <a:xfrm>
            <a:off x="250825" y="1557338"/>
            <a:ext cx="4176713" cy="4114800"/>
          </a:xfrm>
        </p:spPr>
        <p:txBody>
          <a:bodyPr/>
          <a:lstStyle/>
          <a:p>
            <a:pPr>
              <a:defRPr/>
            </a:pPr>
            <a:r>
              <a:rPr lang="en-US" dirty="0" smtClean="0">
                <a:solidFill>
                  <a:schemeClr val="bg1"/>
                </a:solidFill>
                <a:latin typeface="Calibri" pitchFamily="34" charset="0"/>
                <a:cs typeface="Calibri" pitchFamily="34" charset="0"/>
              </a:rPr>
              <a:t>Legislations on minimum hospital volume standard already present in some countries</a:t>
            </a:r>
          </a:p>
          <a:p>
            <a:pPr>
              <a:defRPr/>
            </a:pPr>
            <a:endParaRPr lang="en-US" dirty="0" smtClean="0">
              <a:solidFill>
                <a:schemeClr val="bg1"/>
              </a:solidFill>
              <a:latin typeface="Calibri" pitchFamily="34" charset="0"/>
              <a:cs typeface="Calibri" pitchFamily="34" charset="0"/>
            </a:endParaRPr>
          </a:p>
          <a:p>
            <a:pPr>
              <a:defRPr/>
            </a:pPr>
            <a:r>
              <a:rPr lang="en-US" dirty="0" smtClean="0">
                <a:solidFill>
                  <a:schemeClr val="bg1"/>
                </a:solidFill>
                <a:latin typeface="Calibri" pitchFamily="34" charset="0"/>
                <a:cs typeface="Calibri" pitchFamily="34" charset="0"/>
              </a:rPr>
              <a:t>The case of delivery in Italy</a:t>
            </a:r>
          </a:p>
          <a:p>
            <a:pPr marL="0" indent="0">
              <a:buFontTx/>
              <a:buNone/>
              <a:defRPr/>
            </a:pPr>
            <a:endParaRPr lang="en-US" dirty="0" smtClean="0">
              <a:solidFill>
                <a:schemeClr val="bg1"/>
              </a:solidFill>
              <a:latin typeface="Calibri" pitchFamily="34" charset="0"/>
              <a:cs typeface="Calibri" pitchFamily="34" charset="0"/>
            </a:endParaRPr>
          </a:p>
        </p:txBody>
      </p:sp>
      <p:pic>
        <p:nvPicPr>
          <p:cNvPr id="156675" name="Immagine 4"/>
          <p:cNvPicPr>
            <a:picLocks noChangeAspect="1" noChangeArrowheads="1"/>
          </p:cNvPicPr>
          <p:nvPr/>
        </p:nvPicPr>
        <p:blipFill>
          <a:blip r:embed="rId3"/>
          <a:srcRect l="27020" t="7620" r="26736" b="3696"/>
          <a:stretch>
            <a:fillRect/>
          </a:stretch>
        </p:blipFill>
        <p:spPr bwMode="auto">
          <a:xfrm>
            <a:off x="4572000" y="1052513"/>
            <a:ext cx="4464050" cy="5184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1" name="Immagine 5"/>
          <p:cNvPicPr>
            <a:picLocks noChangeAspect="1" noChangeArrowheads="1"/>
          </p:cNvPicPr>
          <p:nvPr/>
        </p:nvPicPr>
        <p:blipFill>
          <a:blip r:embed="rId3"/>
          <a:srcRect l="28969" t="23096" r="26994" b="18938"/>
          <a:stretch>
            <a:fillRect/>
          </a:stretch>
        </p:blipFill>
        <p:spPr bwMode="auto">
          <a:xfrm>
            <a:off x="827088" y="1052513"/>
            <a:ext cx="7561262" cy="5184775"/>
          </a:xfrm>
          <a:prstGeom prst="rect">
            <a:avLst/>
          </a:prstGeom>
          <a:noFill/>
          <a:ln w="9525">
            <a:noFill/>
            <a:miter lim="800000"/>
            <a:headEnd/>
            <a:tailEnd/>
          </a:ln>
        </p:spPr>
      </p:pic>
      <p:sp>
        <p:nvSpPr>
          <p:cNvPr id="158722" name="CasellaDiTesto 1"/>
          <p:cNvSpPr txBox="1">
            <a:spLocks noChangeArrowheads="1"/>
          </p:cNvSpPr>
          <p:nvPr/>
        </p:nvSpPr>
        <p:spPr bwMode="auto">
          <a:xfrm>
            <a:off x="3128963" y="188913"/>
            <a:ext cx="2738437" cy="769937"/>
          </a:xfrm>
          <a:prstGeom prst="rect">
            <a:avLst/>
          </a:prstGeom>
          <a:noFill/>
          <a:ln w="9525">
            <a:noFill/>
            <a:miter lim="800000"/>
            <a:headEnd/>
            <a:tailEnd/>
          </a:ln>
        </p:spPr>
        <p:txBody>
          <a:bodyPr wrap="none">
            <a:spAutoFit/>
          </a:bodyPr>
          <a:lstStyle/>
          <a:p>
            <a:r>
              <a:rPr lang="it-IT" sz="4400">
                <a:solidFill>
                  <a:schemeClr val="bg1"/>
                </a:solidFill>
                <a:latin typeface="Calibri" pitchFamily="34" charset="0"/>
              </a:rPr>
              <a:t>Flow Chart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Titolo 1"/>
          <p:cNvSpPr>
            <a:spLocks noGrp="1"/>
          </p:cNvSpPr>
          <p:nvPr>
            <p:ph type="title"/>
          </p:nvPr>
        </p:nvSpPr>
        <p:spPr>
          <a:xfrm>
            <a:off x="685800" y="-26988"/>
            <a:ext cx="7772400" cy="1143001"/>
          </a:xfrm>
        </p:spPr>
        <p:txBody>
          <a:bodyPr/>
          <a:lstStyle/>
          <a:p>
            <a:r>
              <a:rPr lang="it-IT" smtClean="0">
                <a:solidFill>
                  <a:schemeClr val="bg1"/>
                </a:solidFill>
                <a:latin typeface="Calibri" pitchFamily="34" charset="0"/>
                <a:ea typeface="Calibri" pitchFamily="34" charset="0"/>
                <a:cs typeface="Calibri" pitchFamily="34" charset="0"/>
              </a:rPr>
              <a:t>Results </a:t>
            </a:r>
          </a:p>
        </p:txBody>
      </p:sp>
      <p:sp>
        <p:nvSpPr>
          <p:cNvPr id="3" name="Segnaposto contenuto 2"/>
          <p:cNvSpPr>
            <a:spLocks noGrp="1"/>
          </p:cNvSpPr>
          <p:nvPr>
            <p:ph idx="1"/>
          </p:nvPr>
        </p:nvSpPr>
        <p:spPr>
          <a:xfrm>
            <a:off x="539750" y="1196975"/>
            <a:ext cx="7920038" cy="3240088"/>
          </a:xfrm>
        </p:spPr>
        <p:txBody>
          <a:bodyPr>
            <a:noAutofit/>
          </a:bodyPr>
          <a:lstStyle/>
          <a:p>
            <a:pPr marL="0" indent="0">
              <a:buFontTx/>
              <a:buNone/>
              <a:defRPr/>
            </a:pPr>
            <a:r>
              <a:rPr lang="it-IT" sz="2800" b="1" dirty="0">
                <a:solidFill>
                  <a:srgbClr val="FFFF00"/>
                </a:solidFill>
                <a:latin typeface="Calibri" pitchFamily="34" charset="0"/>
                <a:cs typeface="Calibri" pitchFamily="34" charset="0"/>
              </a:rPr>
              <a:t>Hospital volume – </a:t>
            </a:r>
            <a:r>
              <a:rPr lang="it-IT" sz="2800" b="1" dirty="0" err="1">
                <a:solidFill>
                  <a:srgbClr val="FFFF00"/>
                </a:solidFill>
                <a:latin typeface="Calibri" pitchFamily="34" charset="0"/>
                <a:cs typeface="Calibri" pitchFamily="34" charset="0"/>
              </a:rPr>
              <a:t>maternal</a:t>
            </a:r>
            <a:r>
              <a:rPr lang="it-IT" sz="2800" b="1" dirty="0">
                <a:solidFill>
                  <a:srgbClr val="FFFF00"/>
                </a:solidFill>
                <a:latin typeface="Calibri" pitchFamily="34" charset="0"/>
                <a:cs typeface="Calibri" pitchFamily="34" charset="0"/>
              </a:rPr>
              <a:t> </a:t>
            </a:r>
            <a:r>
              <a:rPr lang="it-IT" sz="2800" b="1" dirty="0" err="1" smtClean="0">
                <a:solidFill>
                  <a:srgbClr val="FFFF00"/>
                </a:solidFill>
                <a:latin typeface="Calibri" pitchFamily="34" charset="0"/>
                <a:cs typeface="Calibri" pitchFamily="34" charset="0"/>
              </a:rPr>
              <a:t>outcomes</a:t>
            </a:r>
            <a:r>
              <a:rPr lang="it-IT" sz="2800" b="1" dirty="0" smtClean="0">
                <a:solidFill>
                  <a:srgbClr val="FFFF00"/>
                </a:solidFill>
                <a:latin typeface="Calibri" pitchFamily="34" charset="0"/>
                <a:cs typeface="Calibri" pitchFamily="34" charset="0"/>
              </a:rPr>
              <a:t> (10 </a:t>
            </a:r>
            <a:r>
              <a:rPr lang="it-IT" sz="2800" b="1" dirty="0" err="1" smtClean="0">
                <a:solidFill>
                  <a:srgbClr val="FFFF00"/>
                </a:solidFill>
                <a:latin typeface="Calibri" pitchFamily="34" charset="0"/>
                <a:cs typeface="Calibri" pitchFamily="34" charset="0"/>
              </a:rPr>
              <a:t>studies</a:t>
            </a:r>
            <a:r>
              <a:rPr lang="it-IT" sz="2800" b="1" dirty="0" smtClean="0">
                <a:solidFill>
                  <a:srgbClr val="FFFF00"/>
                </a:solidFill>
                <a:latin typeface="Calibri" pitchFamily="34" charset="0"/>
                <a:cs typeface="Calibri" pitchFamily="34" charset="0"/>
              </a:rPr>
              <a:t>)</a:t>
            </a:r>
            <a:endParaRPr lang="it-IT" sz="2800" dirty="0" smtClean="0">
              <a:solidFill>
                <a:srgbClr val="FFFF00"/>
              </a:solidFill>
              <a:latin typeface="Calibri" pitchFamily="34" charset="0"/>
              <a:cs typeface="Calibri" pitchFamily="34" charset="0"/>
            </a:endParaRPr>
          </a:p>
          <a:p>
            <a:pPr>
              <a:defRPr/>
            </a:pPr>
            <a:r>
              <a:rPr lang="it-IT" sz="2800" dirty="0" smtClean="0">
                <a:solidFill>
                  <a:schemeClr val="bg1"/>
                </a:solidFill>
                <a:latin typeface="Calibri" pitchFamily="34" charset="0"/>
                <a:cs typeface="Calibri" pitchFamily="34" charset="0"/>
              </a:rPr>
              <a:t>3/10 </a:t>
            </a:r>
            <a:r>
              <a:rPr lang="it-IT" sz="2800" dirty="0" err="1" smtClean="0">
                <a:solidFill>
                  <a:schemeClr val="bg1"/>
                </a:solidFill>
                <a:latin typeface="Calibri" pitchFamily="34" charset="0"/>
                <a:cs typeface="Calibri" pitchFamily="34" charset="0"/>
              </a:rPr>
              <a:t>studies</a:t>
            </a:r>
            <a:r>
              <a:rPr lang="it-IT" sz="2800" dirty="0" smtClean="0">
                <a:solidFill>
                  <a:schemeClr val="bg1"/>
                </a:solidFill>
                <a:latin typeface="Calibri" pitchFamily="34" charset="0"/>
                <a:cs typeface="Calibri" pitchFamily="34" charset="0"/>
              </a:rPr>
              <a:t> </a:t>
            </a:r>
            <a:r>
              <a:rPr lang="it-IT" sz="2800" dirty="0" err="1" smtClean="0">
                <a:solidFill>
                  <a:schemeClr val="bg1"/>
                </a:solidFill>
                <a:latin typeface="Calibri" pitchFamily="34" charset="0"/>
                <a:cs typeface="Calibri" pitchFamily="34" charset="0"/>
              </a:rPr>
              <a:t>considered</a:t>
            </a:r>
            <a:r>
              <a:rPr lang="it-IT" sz="2800" dirty="0" smtClean="0">
                <a:solidFill>
                  <a:schemeClr val="bg1"/>
                </a:solidFill>
                <a:latin typeface="Calibri" pitchFamily="34" charset="0"/>
                <a:cs typeface="Calibri" pitchFamily="34" charset="0"/>
              </a:rPr>
              <a:t> </a:t>
            </a:r>
            <a:r>
              <a:rPr lang="it-IT" sz="2800" dirty="0" err="1" smtClean="0">
                <a:solidFill>
                  <a:schemeClr val="bg1"/>
                </a:solidFill>
                <a:latin typeface="Calibri" pitchFamily="34" charset="0"/>
                <a:cs typeface="Calibri" pitchFamily="34" charset="0"/>
              </a:rPr>
              <a:t>mothers</a:t>
            </a:r>
            <a:r>
              <a:rPr lang="it-IT" sz="2800" dirty="0" smtClean="0">
                <a:solidFill>
                  <a:schemeClr val="bg1"/>
                </a:solidFill>
                <a:latin typeface="Calibri" pitchFamily="34" charset="0"/>
                <a:cs typeface="Calibri" pitchFamily="34" charset="0"/>
              </a:rPr>
              <a:t> with </a:t>
            </a:r>
            <a:r>
              <a:rPr lang="it-IT" sz="2800" dirty="0" err="1" smtClean="0">
                <a:solidFill>
                  <a:schemeClr val="bg1"/>
                </a:solidFill>
                <a:latin typeface="Calibri" pitchFamily="34" charset="0"/>
                <a:cs typeface="Calibri" pitchFamily="34" charset="0"/>
              </a:rPr>
              <a:t>specific</a:t>
            </a:r>
            <a:r>
              <a:rPr lang="it-IT" sz="2800" dirty="0" smtClean="0">
                <a:solidFill>
                  <a:schemeClr val="bg1"/>
                </a:solidFill>
                <a:latin typeface="Calibri" pitchFamily="34" charset="0"/>
                <a:cs typeface="Calibri" pitchFamily="34" charset="0"/>
              </a:rPr>
              <a:t> </a:t>
            </a:r>
            <a:r>
              <a:rPr lang="it-IT" sz="2800" dirty="0" err="1" smtClean="0">
                <a:solidFill>
                  <a:schemeClr val="bg1"/>
                </a:solidFill>
                <a:latin typeface="Calibri" pitchFamily="34" charset="0"/>
                <a:cs typeface="Calibri" pitchFamily="34" charset="0"/>
              </a:rPr>
              <a:t>conditions</a:t>
            </a:r>
            <a:r>
              <a:rPr lang="it-IT" sz="2800" dirty="0" smtClean="0">
                <a:solidFill>
                  <a:schemeClr val="bg1"/>
                </a:solidFill>
                <a:latin typeface="Calibri" pitchFamily="34" charset="0"/>
                <a:cs typeface="Calibri" pitchFamily="34" charset="0"/>
              </a:rPr>
              <a:t> (</a:t>
            </a:r>
            <a:r>
              <a:rPr lang="it-IT" sz="2800" dirty="0" err="1" smtClean="0">
                <a:solidFill>
                  <a:schemeClr val="bg1"/>
                </a:solidFill>
                <a:latin typeface="Calibri" pitchFamily="34" charset="0"/>
                <a:cs typeface="Calibri" pitchFamily="34" charset="0"/>
              </a:rPr>
              <a:t>ie</a:t>
            </a:r>
            <a:r>
              <a:rPr lang="it-IT" sz="2800" dirty="0" smtClean="0">
                <a:solidFill>
                  <a:schemeClr val="bg1"/>
                </a:solidFill>
                <a:latin typeface="Calibri" pitchFamily="34" charset="0"/>
                <a:cs typeface="Calibri" pitchFamily="34" charset="0"/>
              </a:rPr>
              <a:t> </a:t>
            </a:r>
            <a:r>
              <a:rPr lang="it-IT" sz="2800" dirty="0" err="1" smtClean="0">
                <a:solidFill>
                  <a:schemeClr val="bg1"/>
                </a:solidFill>
                <a:latin typeface="Calibri" pitchFamily="34" charset="0"/>
                <a:cs typeface="Calibri" pitchFamily="34" charset="0"/>
              </a:rPr>
              <a:t>Diabetes</a:t>
            </a:r>
            <a:r>
              <a:rPr lang="it-IT" sz="2800" dirty="0" smtClean="0">
                <a:solidFill>
                  <a:schemeClr val="bg1"/>
                </a:solidFill>
                <a:latin typeface="Calibri" pitchFamily="34" charset="0"/>
                <a:cs typeface="Calibri" pitchFamily="34" charset="0"/>
              </a:rPr>
              <a:t>)</a:t>
            </a:r>
          </a:p>
          <a:p>
            <a:pPr>
              <a:defRPr/>
            </a:pPr>
            <a:r>
              <a:rPr lang="it-IT" sz="2800" dirty="0" err="1" smtClean="0">
                <a:solidFill>
                  <a:schemeClr val="bg1"/>
                </a:solidFill>
                <a:latin typeface="Calibri" pitchFamily="34" charset="0"/>
                <a:cs typeface="Calibri" pitchFamily="34" charset="0"/>
              </a:rPr>
              <a:t>Main</a:t>
            </a:r>
            <a:r>
              <a:rPr lang="it-IT" sz="2800" dirty="0" smtClean="0">
                <a:solidFill>
                  <a:schemeClr val="bg1"/>
                </a:solidFill>
                <a:latin typeface="Calibri" pitchFamily="34" charset="0"/>
                <a:cs typeface="Calibri" pitchFamily="34" charset="0"/>
              </a:rPr>
              <a:t> </a:t>
            </a:r>
            <a:r>
              <a:rPr lang="it-IT" sz="2800" dirty="0" err="1" smtClean="0">
                <a:solidFill>
                  <a:schemeClr val="bg1"/>
                </a:solidFill>
                <a:latin typeface="Calibri" pitchFamily="34" charset="0"/>
                <a:cs typeface="Calibri" pitchFamily="34" charset="0"/>
              </a:rPr>
              <a:t>Outcomes</a:t>
            </a:r>
            <a:r>
              <a:rPr lang="it-IT" sz="2800" dirty="0" smtClean="0">
                <a:solidFill>
                  <a:schemeClr val="bg1"/>
                </a:solidFill>
                <a:latin typeface="Calibri" pitchFamily="34" charset="0"/>
                <a:cs typeface="Calibri" pitchFamily="34" charset="0"/>
              </a:rPr>
              <a:t>:</a:t>
            </a:r>
          </a:p>
          <a:p>
            <a:pPr lvl="1">
              <a:defRPr/>
            </a:pPr>
            <a:r>
              <a:rPr lang="it-IT" dirty="0" err="1" smtClean="0">
                <a:solidFill>
                  <a:schemeClr val="bg1"/>
                </a:solidFill>
                <a:latin typeface="Calibri" pitchFamily="34" charset="0"/>
                <a:cs typeface="Calibri" pitchFamily="34" charset="0"/>
              </a:rPr>
              <a:t>Caesarian</a:t>
            </a:r>
            <a:r>
              <a:rPr lang="it-IT" dirty="0" smtClean="0">
                <a:solidFill>
                  <a:schemeClr val="bg1"/>
                </a:solidFill>
                <a:latin typeface="Calibri" pitchFamily="34" charset="0"/>
                <a:cs typeface="Calibri" pitchFamily="34" charset="0"/>
              </a:rPr>
              <a:t> delivery </a:t>
            </a:r>
            <a:r>
              <a:rPr lang="it-IT" dirty="0" err="1" smtClean="0">
                <a:solidFill>
                  <a:schemeClr val="bg1"/>
                </a:solidFill>
                <a:latin typeface="Calibri" pitchFamily="34" charset="0"/>
                <a:cs typeface="Calibri" pitchFamily="34" charset="0"/>
              </a:rPr>
              <a:t>rates</a:t>
            </a:r>
            <a:r>
              <a:rPr lang="it-IT" dirty="0" smtClean="0">
                <a:solidFill>
                  <a:schemeClr val="bg1"/>
                </a:solidFill>
                <a:latin typeface="Calibri" pitchFamily="34" charset="0"/>
                <a:cs typeface="Calibri" pitchFamily="34" charset="0"/>
              </a:rPr>
              <a:t> (n 6)</a:t>
            </a:r>
          </a:p>
          <a:p>
            <a:pPr lvl="1">
              <a:defRPr/>
            </a:pPr>
            <a:r>
              <a:rPr lang="it-IT" dirty="0" err="1" smtClean="0">
                <a:solidFill>
                  <a:schemeClr val="bg1"/>
                </a:solidFill>
                <a:latin typeface="Calibri" pitchFamily="34" charset="0"/>
                <a:cs typeface="Calibri" pitchFamily="34" charset="0"/>
              </a:rPr>
              <a:t>Complications</a:t>
            </a:r>
            <a:r>
              <a:rPr lang="it-IT" dirty="0" smtClean="0">
                <a:solidFill>
                  <a:schemeClr val="bg1"/>
                </a:solidFill>
                <a:latin typeface="Calibri" pitchFamily="34" charset="0"/>
                <a:cs typeface="Calibri" pitchFamily="34" charset="0"/>
              </a:rPr>
              <a:t> (n 6)</a:t>
            </a:r>
          </a:p>
          <a:p>
            <a:pPr marL="0" indent="0">
              <a:buFontTx/>
              <a:buNone/>
              <a:defRPr/>
            </a:pPr>
            <a:endParaRPr lang="it-IT" sz="2800" b="1" dirty="0" smtClean="0">
              <a:solidFill>
                <a:srgbClr val="FFFF00"/>
              </a:solidFill>
              <a:latin typeface="Calibri" pitchFamily="34" charset="0"/>
              <a:cs typeface="Calibri" pitchFamily="34" charset="0"/>
            </a:endParaRPr>
          </a:p>
          <a:p>
            <a:pPr marL="0" indent="0">
              <a:buFontTx/>
              <a:buNone/>
              <a:defRPr/>
            </a:pPr>
            <a:endParaRPr lang="it-IT" sz="2800" dirty="0">
              <a:solidFill>
                <a:schemeClr val="bg1"/>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0" y="0"/>
          <a:ext cx="9144000" cy="6813550"/>
        </p:xfrm>
        <a:graphic>
          <a:graphicData uri="http://schemas.openxmlformats.org/drawingml/2006/table">
            <a:tbl>
              <a:tblPr/>
              <a:tblGrid>
                <a:gridCol w="1344613"/>
                <a:gridCol w="1754187"/>
                <a:gridCol w="1208088"/>
                <a:gridCol w="3703637"/>
                <a:gridCol w="1133475"/>
              </a:tblGrid>
              <a:tr h="869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Sarria Santamera 2003</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smtClean="0">
                          <a:ln>
                            <a:noFill/>
                          </a:ln>
                          <a:solidFill>
                            <a:schemeClr val="tx1"/>
                          </a:solidFill>
                          <a:effectLst/>
                          <a:latin typeface="Times New Roman" pitchFamily="18" charset="0"/>
                          <a:cs typeface="Times New Roman" pitchFamily="18" charset="0"/>
                        </a:rPr>
                        <a:t>257,987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Hospitals</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Spain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charset="0"/>
                        <a:buChar char="•"/>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&lt; 600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601-1000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pPr>
                      <a:r>
                        <a:rPr kumimoji="0" lang="en-US" sz="1800" b="0" i="0" u="sng" strike="noStrike" cap="none" normalizeH="0" baseline="0" smtClean="0">
                          <a:ln>
                            <a:noFill/>
                          </a:ln>
                          <a:solidFill>
                            <a:schemeClr val="tx1"/>
                          </a:solidFill>
                          <a:effectLst/>
                          <a:latin typeface="Times New Roman" pitchFamily="18" charset="0"/>
                          <a:cs typeface="Times New Roman" pitchFamily="18" charset="0"/>
                        </a:rPr>
                        <a:t>&gt;1000 Deliveries (high volume) </a:t>
                      </a:r>
                      <a:endParaRPr kumimoji="0" lang="it-IT" sz="1800" b="0" i="0" u="sng"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Criteria cut-off NS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3017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Garcia 2001</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63,143 births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Public Hospitals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USA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&lt;1000 deliveries</a:t>
                      </a: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GB" sz="1800" b="0" i="0" u="none" strike="noStrike" cap="none" normalizeH="0" baseline="0" smtClean="0">
                          <a:ln>
                            <a:noFill/>
                          </a:ln>
                          <a:solidFill>
                            <a:schemeClr val="tx1"/>
                          </a:solidFill>
                          <a:effectLst/>
                          <a:latin typeface="Times New Roman" pitchFamily="18" charset="0"/>
                          <a:cs typeface="Times New Roman" pitchFamily="18" charset="0"/>
                        </a:rPr>
                        <a:t>1001-2000 d</a:t>
                      </a: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eliveries</a:t>
                      </a: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GB" sz="1800" b="0" i="0" u="none" strike="noStrike" cap="none" normalizeH="0" baseline="0" smtClean="0">
                          <a:ln>
                            <a:noFill/>
                          </a:ln>
                          <a:solidFill>
                            <a:schemeClr val="tx1"/>
                          </a:solidFill>
                          <a:effectLst/>
                          <a:latin typeface="Times New Roman" pitchFamily="18" charset="0"/>
                          <a:cs typeface="Times New Roman" pitchFamily="18" charset="0"/>
                        </a:rPr>
                        <a:t>2001-4000 d</a:t>
                      </a: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eliveries</a:t>
                      </a:r>
                    </a:p>
                    <a:p>
                      <a:pPr marL="285750" marR="0" lvl="0" indent="-285750" algn="just"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GB" sz="1800" b="0" i="0" u="sng" strike="noStrike" cap="none" normalizeH="0" baseline="0" smtClean="0">
                          <a:ln>
                            <a:noFill/>
                          </a:ln>
                          <a:solidFill>
                            <a:schemeClr val="tx1"/>
                          </a:solidFill>
                          <a:effectLst/>
                          <a:latin typeface="Times New Roman" pitchFamily="18" charset="0"/>
                          <a:cs typeface="Times New Roman" pitchFamily="18" charset="0"/>
                        </a:rPr>
                        <a:t>&gt;4000 d</a:t>
                      </a:r>
                      <a:r>
                        <a:rPr kumimoji="0" lang="it-IT" sz="1800" b="0" i="0" u="sng" strike="noStrike" cap="none" normalizeH="0" baseline="0" smtClean="0">
                          <a:ln>
                            <a:noFill/>
                          </a:ln>
                          <a:solidFill>
                            <a:schemeClr val="tx1"/>
                          </a:solidFill>
                          <a:effectLst/>
                          <a:latin typeface="Times New Roman" pitchFamily="18" charset="0"/>
                          <a:cs typeface="Times New Roman" pitchFamily="18" charset="0"/>
                        </a:rPr>
                        <a:t>eliveries (high volume)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Criteria cut-off NS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4509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Tracy 2006</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331,147 mothers low risk</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Hospitals</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Australia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&lt;100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100–500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501–1000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1001–2000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sng" strike="noStrike" cap="none" normalizeH="0" baseline="0" smtClean="0">
                          <a:ln>
                            <a:noFill/>
                          </a:ln>
                          <a:solidFill>
                            <a:schemeClr val="tx1"/>
                          </a:solidFill>
                          <a:effectLst/>
                          <a:latin typeface="Times New Roman" pitchFamily="18" charset="0"/>
                          <a:cs typeface="Times New Roman" pitchFamily="18" charset="0"/>
                        </a:rPr>
                        <a:t>≥ 2001  deliveries (high volume)</a:t>
                      </a:r>
                      <a:endParaRPr kumimoji="0" lang="it-IT" sz="1800" b="0" i="0" u="sng"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869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Ba’aqeel 2009</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No population data reported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Hospitals</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Saudi Arabia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&lt;7.500 deliveries</a:t>
                      </a: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7.500-15.000 deliveries</a:t>
                      </a: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it-IT" sz="1800" b="0" i="0" u="sng" strike="noStrike" cap="none" normalizeH="0" baseline="0" smtClean="0">
                          <a:ln>
                            <a:noFill/>
                          </a:ln>
                          <a:solidFill>
                            <a:schemeClr val="tx1"/>
                          </a:solidFill>
                          <a:effectLst/>
                          <a:latin typeface="Times New Roman" pitchFamily="18" charset="0"/>
                          <a:cs typeface="Times New Roman" pitchFamily="18" charset="0"/>
                        </a:rPr>
                        <a:t>&gt;15.000 deliveries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Criteria cut-off NS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1604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Grobman 2006</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Arial" charset="0"/>
                        </a:rPr>
                        <a:t>175,374 </a:t>
                      </a: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deliveries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Public Hospitals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USA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&lt;1198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1198-1912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1193-2566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sng" strike="noStrike" cap="none" normalizeH="0" baseline="0" smtClean="0">
                          <a:ln>
                            <a:noFill/>
                          </a:ln>
                          <a:solidFill>
                            <a:schemeClr val="tx1"/>
                          </a:solidFill>
                          <a:effectLst/>
                          <a:latin typeface="Times New Roman" pitchFamily="18" charset="0"/>
                          <a:cs typeface="Times New Roman" pitchFamily="18" charset="0"/>
                        </a:rPr>
                        <a:t>&gt;2566 deliveries (high volume)</a:t>
                      </a:r>
                      <a:endParaRPr kumimoji="0" lang="it-IT" sz="1800" b="0" i="0" u="sng"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Criteria cut-off NS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1604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Linton  2004</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53,215 births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Military Hospitals</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USA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&lt;500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500– 1,199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1,200 –2,000 deliveries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00000"/>
                        </a:lnSpc>
                        <a:spcBef>
                          <a:spcPct val="0"/>
                        </a:spcBef>
                        <a:spcAft>
                          <a:spcPct val="0"/>
                        </a:spcAft>
                        <a:buClrTx/>
                        <a:buSzTx/>
                        <a:buFont typeface="Arial" charset="0"/>
                        <a:buChar char="•"/>
                        <a:tabLst>
                          <a:tab pos="228600" algn="l"/>
                        </a:tabLst>
                      </a:pPr>
                      <a:r>
                        <a:rPr kumimoji="0" lang="en-US" sz="1800" b="0" i="0" u="sng" strike="noStrike" cap="none" normalizeH="0" baseline="0" smtClean="0">
                          <a:ln>
                            <a:noFill/>
                          </a:ln>
                          <a:solidFill>
                            <a:schemeClr val="tx1"/>
                          </a:solidFill>
                          <a:effectLst/>
                          <a:latin typeface="Times New Roman" pitchFamily="18" charset="0"/>
                          <a:cs typeface="Times New Roman" pitchFamily="18" charset="0"/>
                        </a:rPr>
                        <a:t>&gt; 2,000 deliveries (high volume)</a:t>
                      </a:r>
                      <a:endParaRPr kumimoji="0" lang="it-IT" sz="1800" b="0" i="0" u="sng"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Criteria cut-off NS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Titolo 1"/>
          <p:cNvSpPr>
            <a:spLocks noGrp="1"/>
          </p:cNvSpPr>
          <p:nvPr>
            <p:ph type="title"/>
          </p:nvPr>
        </p:nvSpPr>
        <p:spPr>
          <a:xfrm>
            <a:off x="685800" y="-26988"/>
            <a:ext cx="7772400" cy="1143001"/>
          </a:xfrm>
        </p:spPr>
        <p:txBody>
          <a:bodyPr/>
          <a:lstStyle/>
          <a:p>
            <a:r>
              <a:rPr lang="it-IT" smtClean="0">
                <a:solidFill>
                  <a:schemeClr val="bg1"/>
                </a:solidFill>
                <a:latin typeface="Calibri" pitchFamily="34" charset="0"/>
                <a:ea typeface="Calibri" pitchFamily="34" charset="0"/>
                <a:cs typeface="Calibri" pitchFamily="34" charset="0"/>
              </a:rPr>
              <a:t>Results </a:t>
            </a:r>
          </a:p>
        </p:txBody>
      </p:sp>
      <p:sp>
        <p:nvSpPr>
          <p:cNvPr id="3" name="Segnaposto contenuto 2"/>
          <p:cNvSpPr>
            <a:spLocks noGrp="1"/>
          </p:cNvSpPr>
          <p:nvPr>
            <p:ph idx="1"/>
          </p:nvPr>
        </p:nvSpPr>
        <p:spPr>
          <a:xfrm>
            <a:off x="539750" y="1196975"/>
            <a:ext cx="7920038" cy="2879725"/>
          </a:xfrm>
        </p:spPr>
        <p:txBody>
          <a:bodyPr>
            <a:noAutofit/>
          </a:bodyPr>
          <a:lstStyle/>
          <a:p>
            <a:pPr marL="0" indent="0">
              <a:buFontTx/>
              <a:buNone/>
              <a:defRPr/>
            </a:pPr>
            <a:r>
              <a:rPr lang="it-IT" sz="2800" b="1" dirty="0" smtClean="0">
                <a:solidFill>
                  <a:srgbClr val="FFFF00"/>
                </a:solidFill>
                <a:latin typeface="Calibri" pitchFamily="34" charset="0"/>
                <a:cs typeface="Calibri" pitchFamily="34" charset="0"/>
              </a:rPr>
              <a:t>Hospital </a:t>
            </a:r>
            <a:r>
              <a:rPr lang="it-IT" sz="2800" b="1" dirty="0">
                <a:solidFill>
                  <a:srgbClr val="FFFF00"/>
                </a:solidFill>
                <a:latin typeface="Calibri" pitchFamily="34" charset="0"/>
                <a:cs typeface="Calibri" pitchFamily="34" charset="0"/>
              </a:rPr>
              <a:t>volume- </a:t>
            </a:r>
            <a:r>
              <a:rPr lang="it-IT" sz="2800" b="1" dirty="0" err="1">
                <a:solidFill>
                  <a:srgbClr val="FFFF00"/>
                </a:solidFill>
                <a:latin typeface="Calibri" pitchFamily="34" charset="0"/>
                <a:cs typeface="Calibri" pitchFamily="34" charset="0"/>
              </a:rPr>
              <a:t>neonatal</a:t>
            </a:r>
            <a:r>
              <a:rPr lang="it-IT" sz="2800" b="1" dirty="0">
                <a:solidFill>
                  <a:srgbClr val="FFFF00"/>
                </a:solidFill>
                <a:latin typeface="Calibri" pitchFamily="34" charset="0"/>
                <a:cs typeface="Calibri" pitchFamily="34" charset="0"/>
              </a:rPr>
              <a:t> </a:t>
            </a:r>
            <a:r>
              <a:rPr lang="it-IT" sz="2800" b="1" dirty="0" err="1">
                <a:solidFill>
                  <a:srgbClr val="FFFF00"/>
                </a:solidFill>
                <a:latin typeface="Calibri" pitchFamily="34" charset="0"/>
                <a:cs typeface="Calibri" pitchFamily="34" charset="0"/>
              </a:rPr>
              <a:t>outcomes</a:t>
            </a:r>
            <a:r>
              <a:rPr lang="it-IT" sz="2800" b="1" dirty="0">
                <a:solidFill>
                  <a:srgbClr val="FFFF00"/>
                </a:solidFill>
                <a:latin typeface="Calibri" pitchFamily="34" charset="0"/>
                <a:cs typeface="Calibri" pitchFamily="34" charset="0"/>
              </a:rPr>
              <a:t> </a:t>
            </a:r>
            <a:r>
              <a:rPr lang="it-IT" sz="2800" b="1" dirty="0" smtClean="0">
                <a:solidFill>
                  <a:srgbClr val="FFFF00"/>
                </a:solidFill>
                <a:latin typeface="Calibri" pitchFamily="34" charset="0"/>
                <a:cs typeface="Calibri" pitchFamily="34" charset="0"/>
              </a:rPr>
              <a:t>(10 </a:t>
            </a:r>
            <a:r>
              <a:rPr lang="it-IT" sz="2800" b="1" dirty="0" err="1" smtClean="0">
                <a:solidFill>
                  <a:srgbClr val="FFFF00"/>
                </a:solidFill>
                <a:latin typeface="Calibri" pitchFamily="34" charset="0"/>
                <a:cs typeface="Calibri" pitchFamily="34" charset="0"/>
              </a:rPr>
              <a:t>studies</a:t>
            </a:r>
            <a:r>
              <a:rPr lang="it-IT" sz="2800" b="1" dirty="0" smtClean="0">
                <a:solidFill>
                  <a:srgbClr val="FFFF00"/>
                </a:solidFill>
                <a:latin typeface="Calibri" pitchFamily="34" charset="0"/>
                <a:cs typeface="Calibri" pitchFamily="34" charset="0"/>
              </a:rPr>
              <a:t>)</a:t>
            </a:r>
          </a:p>
          <a:p>
            <a:pPr>
              <a:defRPr/>
            </a:pPr>
            <a:r>
              <a:rPr lang="it-IT" sz="2800" b="1" dirty="0" smtClean="0">
                <a:solidFill>
                  <a:schemeClr val="bg1"/>
                </a:solidFill>
                <a:latin typeface="Calibri" pitchFamily="34" charset="0"/>
                <a:cs typeface="Calibri" pitchFamily="34" charset="0"/>
              </a:rPr>
              <a:t> </a:t>
            </a:r>
            <a:r>
              <a:rPr lang="it-IT" sz="2800" dirty="0" smtClean="0">
                <a:solidFill>
                  <a:schemeClr val="bg1"/>
                </a:solidFill>
                <a:latin typeface="Calibri" pitchFamily="34" charset="0"/>
                <a:cs typeface="Calibri" pitchFamily="34" charset="0"/>
              </a:rPr>
              <a:t>5/10 </a:t>
            </a:r>
            <a:r>
              <a:rPr lang="it-IT" sz="2800" dirty="0" err="1" smtClean="0">
                <a:solidFill>
                  <a:schemeClr val="bg1"/>
                </a:solidFill>
                <a:latin typeface="Calibri" pitchFamily="34" charset="0"/>
                <a:cs typeface="Calibri" pitchFamily="34" charset="0"/>
              </a:rPr>
              <a:t>studies</a:t>
            </a:r>
            <a:r>
              <a:rPr lang="it-IT" sz="2800" dirty="0" smtClean="0">
                <a:solidFill>
                  <a:schemeClr val="bg1"/>
                </a:solidFill>
                <a:latin typeface="Calibri" pitchFamily="34" charset="0"/>
                <a:cs typeface="Calibri" pitchFamily="34" charset="0"/>
              </a:rPr>
              <a:t> VLBW </a:t>
            </a:r>
            <a:r>
              <a:rPr lang="it-IT" sz="2800" dirty="0" err="1" smtClean="0">
                <a:solidFill>
                  <a:schemeClr val="bg1"/>
                </a:solidFill>
                <a:latin typeface="Calibri" pitchFamily="34" charset="0"/>
                <a:cs typeface="Calibri" pitchFamily="34" charset="0"/>
              </a:rPr>
              <a:t>infants</a:t>
            </a:r>
            <a:endParaRPr lang="it-IT" sz="2800" dirty="0" smtClean="0">
              <a:solidFill>
                <a:schemeClr val="bg1"/>
              </a:solidFill>
              <a:latin typeface="Calibri" pitchFamily="34" charset="0"/>
              <a:cs typeface="Calibri" pitchFamily="34" charset="0"/>
            </a:endParaRPr>
          </a:p>
          <a:p>
            <a:pPr>
              <a:defRPr/>
            </a:pPr>
            <a:r>
              <a:rPr lang="it-IT" sz="2800" dirty="0" err="1" smtClean="0">
                <a:solidFill>
                  <a:schemeClr val="bg1"/>
                </a:solidFill>
                <a:latin typeface="Calibri" pitchFamily="34" charset="0"/>
                <a:cs typeface="Calibri" pitchFamily="34" charset="0"/>
              </a:rPr>
              <a:t>Main</a:t>
            </a:r>
            <a:r>
              <a:rPr lang="it-IT" sz="2800" dirty="0" smtClean="0">
                <a:solidFill>
                  <a:schemeClr val="bg1"/>
                </a:solidFill>
                <a:latin typeface="Calibri" pitchFamily="34" charset="0"/>
                <a:cs typeface="Calibri" pitchFamily="34" charset="0"/>
              </a:rPr>
              <a:t> Outcome:</a:t>
            </a:r>
          </a:p>
          <a:p>
            <a:pPr lvl="1">
              <a:defRPr/>
            </a:pPr>
            <a:r>
              <a:rPr lang="it-IT" dirty="0" smtClean="0">
                <a:solidFill>
                  <a:schemeClr val="bg1"/>
                </a:solidFill>
                <a:latin typeface="Calibri" pitchFamily="34" charset="0"/>
                <a:cs typeface="Calibri" pitchFamily="34" charset="0"/>
              </a:rPr>
              <a:t>Intra-hospital/</a:t>
            </a:r>
            <a:r>
              <a:rPr lang="it-IT" dirty="0" err="1" smtClean="0">
                <a:solidFill>
                  <a:schemeClr val="bg1"/>
                </a:solidFill>
                <a:latin typeface="Calibri" pitchFamily="34" charset="0"/>
                <a:cs typeface="Calibri" pitchFamily="34" charset="0"/>
              </a:rPr>
              <a:t>neonatal</a:t>
            </a:r>
            <a:r>
              <a:rPr lang="it-IT" dirty="0" smtClean="0">
                <a:solidFill>
                  <a:schemeClr val="bg1"/>
                </a:solidFill>
                <a:latin typeface="Calibri" pitchFamily="34" charset="0"/>
                <a:cs typeface="Calibri" pitchFamily="34" charset="0"/>
              </a:rPr>
              <a:t> </a:t>
            </a:r>
            <a:r>
              <a:rPr lang="it-IT" dirty="0" err="1" smtClean="0">
                <a:solidFill>
                  <a:schemeClr val="bg1"/>
                </a:solidFill>
                <a:latin typeface="Calibri" pitchFamily="34" charset="0"/>
                <a:cs typeface="Calibri" pitchFamily="34" charset="0"/>
              </a:rPr>
              <a:t>mortality</a:t>
            </a:r>
            <a:endParaRPr lang="it-IT" dirty="0">
              <a:solidFill>
                <a:schemeClr val="bg1"/>
              </a:solidFill>
              <a:latin typeface="Calibri" pitchFamily="34" charset="0"/>
              <a:cs typeface="Calibri" pitchFamily="34" charset="0"/>
            </a:endParaRPr>
          </a:p>
          <a:p>
            <a:pPr>
              <a:defRPr/>
            </a:pPr>
            <a:endParaRPr lang="it-IT" sz="2800" dirty="0">
              <a:solidFill>
                <a:schemeClr val="bg1"/>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ella 6"/>
          <p:cNvGraphicFramePr>
            <a:graphicFrameLocks noGrp="1"/>
          </p:cNvGraphicFramePr>
          <p:nvPr/>
        </p:nvGraphicFramePr>
        <p:xfrm>
          <a:off x="0" y="0"/>
          <a:ext cx="9144000" cy="6858000"/>
        </p:xfrm>
        <a:graphic>
          <a:graphicData uri="http://schemas.openxmlformats.org/drawingml/2006/table">
            <a:tbl>
              <a:tblPr/>
              <a:tblGrid>
                <a:gridCol w="1385888"/>
                <a:gridCol w="1443037"/>
                <a:gridCol w="1835150"/>
                <a:gridCol w="3449638"/>
                <a:gridCol w="1030287"/>
              </a:tblGrid>
              <a:tr h="160496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Chung 2010</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28,718 VLBW infants</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Public hospitals</a:t>
                      </a:r>
                    </a:p>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USA</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1-10 deliveries</a:t>
                      </a: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11-25 deliveries</a:t>
                      </a: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26-50 deliveries</a:t>
                      </a: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51-100 deliveries</a:t>
                      </a: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sng" strike="noStrike" cap="none" normalizeH="0" baseline="0" smtClean="0">
                          <a:ln>
                            <a:noFill/>
                          </a:ln>
                          <a:solidFill>
                            <a:schemeClr val="tx1"/>
                          </a:solidFill>
                          <a:effectLst/>
                          <a:latin typeface="Times New Roman" pitchFamily="18" charset="0"/>
                          <a:cs typeface="Times New Roman" pitchFamily="18" charset="0"/>
                        </a:rPr>
                        <a:t>&gt;100 deliveries (high volume)</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ts val="18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criteria cut-off NS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96361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Bartels  2006</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4,379 VLBW infants (24th  30th week)</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Public hospitals Germany</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≤1000 deliveries</a:t>
                      </a: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sng" strike="noStrike" cap="none" normalizeH="0" baseline="0" smtClean="0">
                          <a:ln>
                            <a:noFill/>
                          </a:ln>
                          <a:solidFill>
                            <a:schemeClr val="tx1"/>
                          </a:solidFill>
                          <a:effectLst/>
                          <a:latin typeface="Times New Roman" pitchFamily="18" charset="0"/>
                          <a:cs typeface="Times New Roman" pitchFamily="18" charset="0"/>
                        </a:rPr>
                        <a:t>&gt;1000 deliveries (high volume)</a:t>
                      </a:r>
                    </a:p>
                    <a:p>
                      <a:pPr marL="285750" marR="0" lvl="0" indent="-285750" algn="l" defTabSz="914400" rtl="0" eaLnBrk="1" fontAlgn="base" latinLnBrk="0" hangingPunct="1">
                        <a:lnSpc>
                          <a:spcPct val="115000"/>
                        </a:lnSpc>
                        <a:spcBef>
                          <a:spcPct val="0"/>
                        </a:spcBef>
                        <a:spcAft>
                          <a:spcPct val="0"/>
                        </a:spcAft>
                        <a:buClrTx/>
                        <a:buSzTx/>
                        <a:buFontTx/>
                        <a:buNone/>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 </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it-IT"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96361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Wehby 2012 </a:t>
                      </a:r>
                    </a:p>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(HSR)</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4,553 VLBW infants</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Public hospitals</a:t>
                      </a:r>
                    </a:p>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USA</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 50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51-100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sng" strike="noStrike" cap="none" normalizeH="0" baseline="0" smtClean="0">
                          <a:ln>
                            <a:noFill/>
                          </a:ln>
                          <a:solidFill>
                            <a:schemeClr val="tx1"/>
                          </a:solidFill>
                          <a:effectLst/>
                          <a:latin typeface="Times New Roman" pitchFamily="18" charset="0"/>
                          <a:cs typeface="Times New Roman" pitchFamily="18" charset="0"/>
                        </a:rPr>
                        <a:t>&gt; 100 VLBW (high volume)</a:t>
                      </a:r>
                      <a:endParaRPr kumimoji="0" lang="it-IT" sz="1800" b="0" i="0" u="sng"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 </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5685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Wehby 2012 </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Med Care</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679 VLBW infants and 1,487 neonates &lt;32 weeks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Public hospitals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Argentina, Brazil, Chile</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sng" strike="noStrike" cap="none" normalizeH="0" baseline="0" smtClean="0">
                          <a:ln>
                            <a:noFill/>
                          </a:ln>
                          <a:solidFill>
                            <a:schemeClr val="tx1"/>
                          </a:solidFill>
                          <a:effectLst/>
                          <a:latin typeface="Times New Roman" pitchFamily="18" charset="0"/>
                          <a:cs typeface="Times New Roman" pitchFamily="18" charset="0"/>
                        </a:rPr>
                        <a:t>≤25  VLBW (low volume)</a:t>
                      </a:r>
                      <a:endParaRPr kumimoji="0" lang="it-IT" sz="1800" b="0" i="0" u="sng"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26–48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49–92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93–96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97-120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121-144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145-192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&gt;192 VLBW</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ts val="18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criteria cut-off NS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757238">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pitchFamily="18" charset="0"/>
                          <a:cs typeface="Times New Roman" pitchFamily="18" charset="0"/>
                        </a:rPr>
                        <a:t>Roowsky 2004</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ts val="18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94,110 VLBW infants</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Public hospitals</a:t>
                      </a:r>
                    </a:p>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USA</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&lt;50 parti VLBW </a:t>
                      </a:r>
                    </a:p>
                    <a:p>
                      <a:pPr marL="285750" marR="0" lvl="0" indent="-285750" algn="l" defTabSz="914400" rtl="0" eaLnBrk="1" fontAlgn="base" latinLnBrk="0" hangingPunct="1">
                        <a:lnSpc>
                          <a:spcPct val="115000"/>
                        </a:lnSpc>
                        <a:spcBef>
                          <a:spcPct val="0"/>
                        </a:spcBef>
                        <a:spcAft>
                          <a:spcPct val="0"/>
                        </a:spcAft>
                        <a:buClrTx/>
                        <a:buSzTx/>
                        <a:buFont typeface="Arial" charset="0"/>
                        <a:buChar char="•"/>
                        <a:tabLst>
                          <a:tab pos="228600" algn="l"/>
                        </a:tabLst>
                      </a:pPr>
                      <a:r>
                        <a:rPr kumimoji="0" lang="it-IT" sz="1800" b="0" i="0" u="sng" strike="noStrike" cap="none" normalizeH="0" baseline="0" smtClean="0">
                          <a:ln>
                            <a:noFill/>
                          </a:ln>
                          <a:solidFill>
                            <a:schemeClr val="tx1"/>
                          </a:solidFill>
                          <a:effectLst/>
                          <a:latin typeface="Times New Roman" pitchFamily="18" charset="0"/>
                          <a:cs typeface="Times New Roman" pitchFamily="18" charset="0"/>
                        </a:rPr>
                        <a:t>≥50 parti VLBW (high volume</a:t>
                      </a:r>
                      <a:r>
                        <a:rPr kumimoji="0" lang="it-IT" sz="1800" b="0" i="0" u="none" strike="noStrike" cap="none" normalizeH="0" baseline="0" smtClean="0">
                          <a:ln>
                            <a:noFill/>
                          </a:ln>
                          <a:solidFill>
                            <a:schemeClr val="tx1"/>
                          </a:solidFill>
                          <a:effectLst/>
                          <a:latin typeface="Times New Roman" pitchFamily="18" charset="0"/>
                          <a:cs typeface="Times New Roman" pitchFamily="18" charset="0"/>
                        </a:rPr>
                        <a:t>)</a:t>
                      </a: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ts val="18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criteria cut-off NS</a:t>
                      </a:r>
                      <a:endParaRPr kumimoji="0" lang="it-IT"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44276" marR="4427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Titolo 1"/>
          <p:cNvSpPr>
            <a:spLocks noGrp="1"/>
          </p:cNvSpPr>
          <p:nvPr>
            <p:ph type="title"/>
          </p:nvPr>
        </p:nvSpPr>
        <p:spPr>
          <a:xfrm>
            <a:off x="685800" y="-100013"/>
            <a:ext cx="7772400" cy="1143001"/>
          </a:xfrm>
        </p:spPr>
        <p:txBody>
          <a:bodyPr/>
          <a:lstStyle/>
          <a:p>
            <a:r>
              <a:rPr lang="it-IT" smtClean="0">
                <a:solidFill>
                  <a:schemeClr val="bg1"/>
                </a:solidFill>
                <a:latin typeface="Calibri" pitchFamily="34" charset="0"/>
                <a:ea typeface="Calibri" pitchFamily="34" charset="0"/>
                <a:cs typeface="Calibri" pitchFamily="34" charset="0"/>
              </a:rPr>
              <a:t>Keypoints</a:t>
            </a:r>
          </a:p>
        </p:txBody>
      </p:sp>
      <p:sp>
        <p:nvSpPr>
          <p:cNvPr id="168962" name="Segnaposto contenuto 2"/>
          <p:cNvSpPr>
            <a:spLocks noGrp="1"/>
          </p:cNvSpPr>
          <p:nvPr>
            <p:ph idx="1"/>
          </p:nvPr>
        </p:nvSpPr>
        <p:spPr>
          <a:xfrm>
            <a:off x="685800" y="981075"/>
            <a:ext cx="7702550" cy="5327650"/>
          </a:xfrm>
        </p:spPr>
        <p:txBody>
          <a:bodyPr/>
          <a:lstStyle/>
          <a:p>
            <a:r>
              <a:rPr lang="en-US" sz="2600" smtClean="0">
                <a:solidFill>
                  <a:schemeClr val="bg1"/>
                </a:solidFill>
                <a:latin typeface="Calibri" pitchFamily="34" charset="0"/>
                <a:ea typeface="Calibri" pitchFamily="34" charset="0"/>
                <a:cs typeface="Calibri" pitchFamily="34" charset="0"/>
              </a:rPr>
              <a:t>Developing the SR of primary studies, we encountered similar problems of the overview. </a:t>
            </a:r>
          </a:p>
          <a:p>
            <a:r>
              <a:rPr lang="en-US" sz="2600" smtClean="0">
                <a:solidFill>
                  <a:schemeClr val="bg1"/>
                </a:solidFill>
                <a:latin typeface="Calibri" pitchFamily="34" charset="0"/>
                <a:ea typeface="Calibri" pitchFamily="34" charset="0"/>
                <a:cs typeface="Calibri" pitchFamily="34" charset="0"/>
              </a:rPr>
              <a:t>Moreover, studies greatly differed for </a:t>
            </a:r>
            <a:r>
              <a:rPr lang="en-US" sz="2600" smtClean="0">
                <a:solidFill>
                  <a:srgbClr val="FFFF00"/>
                </a:solidFill>
                <a:latin typeface="Calibri" pitchFamily="34" charset="0"/>
                <a:ea typeface="Calibri" pitchFamily="34" charset="0"/>
                <a:cs typeface="Calibri" pitchFamily="34" charset="0"/>
              </a:rPr>
              <a:t>study population:</a:t>
            </a:r>
          </a:p>
          <a:p>
            <a:pPr lvl="1"/>
            <a:r>
              <a:rPr lang="en-US" sz="2200" smtClean="0">
                <a:solidFill>
                  <a:schemeClr val="bg1"/>
                </a:solidFill>
                <a:latin typeface="Calibri" pitchFamily="34" charset="0"/>
                <a:ea typeface="Calibri" pitchFamily="34" charset="0"/>
                <a:cs typeface="Calibri" pitchFamily="34" charset="0"/>
              </a:rPr>
              <a:t>mothers with gestational diabetes</a:t>
            </a:r>
          </a:p>
          <a:p>
            <a:pPr lvl="1"/>
            <a:r>
              <a:rPr lang="en-US" sz="2200" smtClean="0">
                <a:solidFill>
                  <a:schemeClr val="bg1"/>
                </a:solidFill>
                <a:latin typeface="Calibri" pitchFamily="34" charset="0"/>
                <a:ea typeface="Calibri" pitchFamily="34" charset="0"/>
                <a:cs typeface="Calibri" pitchFamily="34" charset="0"/>
              </a:rPr>
              <a:t>premature or Very Low Birth Weight (VLBW) infants </a:t>
            </a:r>
          </a:p>
          <a:p>
            <a:pPr lvl="1"/>
            <a:r>
              <a:rPr lang="en-US" sz="2200" smtClean="0">
                <a:solidFill>
                  <a:schemeClr val="bg1"/>
                </a:solidFill>
                <a:latin typeface="Calibri" pitchFamily="34" charset="0"/>
                <a:ea typeface="Calibri" pitchFamily="34" charset="0"/>
                <a:cs typeface="Calibri" pitchFamily="34" charset="0"/>
              </a:rPr>
              <a:t>Twin deliveries</a:t>
            </a:r>
          </a:p>
          <a:p>
            <a:pPr lvl="1"/>
            <a:r>
              <a:rPr lang="en-US" sz="2200" smtClean="0">
                <a:solidFill>
                  <a:schemeClr val="bg1"/>
                </a:solidFill>
                <a:latin typeface="Calibri" pitchFamily="34" charset="0"/>
                <a:ea typeface="Calibri" pitchFamily="34" charset="0"/>
                <a:cs typeface="Calibri" pitchFamily="34" charset="0"/>
              </a:rPr>
              <a:t>Vaginal birth after caesarean (VBAC)   </a:t>
            </a:r>
          </a:p>
          <a:p>
            <a:r>
              <a:rPr lang="en-US" sz="2600" smtClean="0">
                <a:solidFill>
                  <a:schemeClr val="bg1"/>
                </a:solidFill>
                <a:latin typeface="Calibri" pitchFamily="34" charset="0"/>
                <a:ea typeface="Calibri" pitchFamily="34" charset="0"/>
                <a:cs typeface="Calibri" pitchFamily="34" charset="0"/>
              </a:rPr>
              <a:t>Finally, the association between hospital volume and outcomes might have been influenced by the presence of </a:t>
            </a:r>
            <a:r>
              <a:rPr lang="en-US" sz="2600" smtClean="0">
                <a:solidFill>
                  <a:srgbClr val="FFFF00"/>
                </a:solidFill>
                <a:latin typeface="Calibri" pitchFamily="34" charset="0"/>
                <a:ea typeface="Calibri" pitchFamily="34" charset="0"/>
                <a:cs typeface="Calibri" pitchFamily="34" charset="0"/>
              </a:rPr>
              <a:t>Neonatal Intensive Care Units </a:t>
            </a:r>
            <a:r>
              <a:rPr lang="en-US" sz="2600" smtClean="0">
                <a:solidFill>
                  <a:schemeClr val="bg1"/>
                </a:solidFill>
                <a:latin typeface="Calibri" pitchFamily="34" charset="0"/>
                <a:ea typeface="Calibri" pitchFamily="34" charset="0"/>
                <a:cs typeface="Calibri" pitchFamily="34" charset="0"/>
              </a:rPr>
              <a:t>(in particular for VLBW infants) which are known to be strongly correlated to the outcome. </a:t>
            </a:r>
            <a:endParaRPr lang="it-IT" sz="2600" smtClean="0">
              <a:solidFill>
                <a:schemeClr val="bg1"/>
              </a:solidFill>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Titolo 1"/>
          <p:cNvSpPr>
            <a:spLocks noGrp="1"/>
          </p:cNvSpPr>
          <p:nvPr>
            <p:ph type="title"/>
          </p:nvPr>
        </p:nvSpPr>
        <p:spPr>
          <a:xfrm>
            <a:off x="685800" y="115888"/>
            <a:ext cx="7772400" cy="936625"/>
          </a:xfrm>
        </p:spPr>
        <p:txBody>
          <a:bodyPr/>
          <a:lstStyle/>
          <a:p>
            <a:pPr>
              <a:lnSpc>
                <a:spcPts val="3000"/>
              </a:lnSpc>
            </a:pPr>
            <a:r>
              <a:rPr lang="it-IT" smtClean="0">
                <a:solidFill>
                  <a:schemeClr val="bg1"/>
                </a:solidFill>
                <a:latin typeface="Calibri" pitchFamily="34" charset="0"/>
                <a:ea typeface="Calibri" pitchFamily="34" charset="0"/>
                <a:cs typeface="Calibri" pitchFamily="34" charset="0"/>
              </a:rPr>
              <a:t>Conclusion </a:t>
            </a:r>
            <a:br>
              <a:rPr lang="it-IT" smtClean="0">
                <a:solidFill>
                  <a:schemeClr val="bg1"/>
                </a:solidFill>
                <a:latin typeface="Calibri" pitchFamily="34" charset="0"/>
                <a:ea typeface="Calibri" pitchFamily="34" charset="0"/>
                <a:cs typeface="Calibri" pitchFamily="34" charset="0"/>
              </a:rPr>
            </a:br>
            <a:r>
              <a:rPr lang="it-IT" smtClean="0">
                <a:solidFill>
                  <a:schemeClr val="bg1"/>
                </a:solidFill>
                <a:latin typeface="Calibri" pitchFamily="34" charset="0"/>
                <a:ea typeface="Calibri" pitchFamily="34" charset="0"/>
                <a:cs typeface="Calibri" pitchFamily="34" charset="0"/>
              </a:rPr>
              <a:t> </a:t>
            </a:r>
            <a:r>
              <a:rPr lang="it-IT" sz="3200" smtClean="0">
                <a:solidFill>
                  <a:schemeClr val="bg1"/>
                </a:solidFill>
                <a:latin typeface="Calibri" pitchFamily="34" charset="0"/>
                <a:ea typeface="Calibri" pitchFamily="34" charset="0"/>
                <a:cs typeface="Calibri" pitchFamily="34" charset="0"/>
              </a:rPr>
              <a:t>Overview of reviews</a:t>
            </a:r>
          </a:p>
        </p:txBody>
      </p:sp>
      <p:sp>
        <p:nvSpPr>
          <p:cNvPr id="3" name="Segnaposto contenuto 2"/>
          <p:cNvSpPr>
            <a:spLocks noGrp="1"/>
          </p:cNvSpPr>
          <p:nvPr>
            <p:ph idx="1"/>
          </p:nvPr>
        </p:nvSpPr>
        <p:spPr>
          <a:xfrm>
            <a:off x="250825" y="1196975"/>
            <a:ext cx="8569325" cy="4114800"/>
          </a:xfrm>
        </p:spPr>
        <p:txBody>
          <a:bodyPr>
            <a:normAutofit/>
          </a:bodyPr>
          <a:lstStyle/>
          <a:p>
            <a:pPr>
              <a:defRPr/>
            </a:pPr>
            <a:r>
              <a:rPr lang="en-US" dirty="0" smtClean="0">
                <a:solidFill>
                  <a:schemeClr val="bg1"/>
                </a:solidFill>
                <a:latin typeface="Calibri" pitchFamily="34" charset="0"/>
                <a:cs typeface="Calibri" pitchFamily="34" charset="0"/>
              </a:rPr>
              <a:t>Positive association for some interventions</a:t>
            </a:r>
          </a:p>
          <a:p>
            <a:pPr>
              <a:defRPr/>
            </a:pPr>
            <a:r>
              <a:rPr lang="en-US" dirty="0" smtClean="0">
                <a:solidFill>
                  <a:schemeClr val="bg1"/>
                </a:solidFill>
                <a:latin typeface="Calibri" pitchFamily="34" charset="0"/>
                <a:cs typeface="Calibri" pitchFamily="34" charset="0"/>
              </a:rPr>
              <a:t>No association only for 2 intervention</a:t>
            </a:r>
          </a:p>
          <a:p>
            <a:pPr>
              <a:defRPr/>
            </a:pPr>
            <a:r>
              <a:rPr lang="en-US" dirty="0" smtClean="0">
                <a:solidFill>
                  <a:schemeClr val="bg1"/>
                </a:solidFill>
                <a:latin typeface="Calibri" pitchFamily="34" charset="0"/>
                <a:cs typeface="Calibri" pitchFamily="34" charset="0"/>
              </a:rPr>
              <a:t>No available evidence for other procedures</a:t>
            </a:r>
          </a:p>
          <a:p>
            <a:pPr>
              <a:defRPr/>
            </a:pPr>
            <a:r>
              <a:rPr lang="en-US" dirty="0" smtClean="0">
                <a:solidFill>
                  <a:schemeClr val="bg1"/>
                </a:solidFill>
                <a:latin typeface="Calibri" pitchFamily="34" charset="0"/>
                <a:cs typeface="Calibri" pitchFamily="34" charset="0"/>
              </a:rPr>
              <a:t>No high volume threshold identified</a:t>
            </a:r>
          </a:p>
          <a:p>
            <a:pPr marL="0" indent="0">
              <a:buFontTx/>
              <a:buNone/>
              <a:defRPr/>
            </a:pPr>
            <a:endParaRPr lang="it-IT" dirty="0">
              <a:solidFill>
                <a:schemeClr val="bg1"/>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Titolo 1"/>
          <p:cNvSpPr>
            <a:spLocks noGrp="1"/>
          </p:cNvSpPr>
          <p:nvPr>
            <p:ph type="title"/>
          </p:nvPr>
        </p:nvSpPr>
        <p:spPr>
          <a:xfrm>
            <a:off x="685800" y="-26988"/>
            <a:ext cx="7772400" cy="1143001"/>
          </a:xfrm>
        </p:spPr>
        <p:txBody>
          <a:bodyPr/>
          <a:lstStyle/>
          <a:p>
            <a:pPr>
              <a:lnSpc>
                <a:spcPts val="3000"/>
              </a:lnSpc>
            </a:pPr>
            <a:r>
              <a:rPr lang="it-IT" smtClean="0">
                <a:solidFill>
                  <a:schemeClr val="bg1"/>
                </a:solidFill>
                <a:latin typeface="Calibri" pitchFamily="34" charset="0"/>
              </a:rPr>
              <a:t>Conclusion </a:t>
            </a:r>
            <a:br>
              <a:rPr lang="it-IT" smtClean="0">
                <a:solidFill>
                  <a:schemeClr val="bg1"/>
                </a:solidFill>
                <a:latin typeface="Calibri" pitchFamily="34" charset="0"/>
              </a:rPr>
            </a:br>
            <a:r>
              <a:rPr lang="it-IT" sz="3200" smtClean="0">
                <a:solidFill>
                  <a:schemeClr val="bg1"/>
                </a:solidFill>
                <a:latin typeface="Calibri" pitchFamily="34" charset="0"/>
              </a:rPr>
              <a:t>SR of primary studies -Delivery</a:t>
            </a:r>
          </a:p>
        </p:txBody>
      </p:sp>
      <p:sp>
        <p:nvSpPr>
          <p:cNvPr id="3" name="Segnaposto contenuto 2"/>
          <p:cNvSpPr>
            <a:spLocks noGrp="1"/>
          </p:cNvSpPr>
          <p:nvPr>
            <p:ph idx="1"/>
          </p:nvPr>
        </p:nvSpPr>
        <p:spPr>
          <a:xfrm>
            <a:off x="250825" y="1196975"/>
            <a:ext cx="8569325" cy="4114800"/>
          </a:xfrm>
        </p:spPr>
        <p:txBody>
          <a:bodyPr>
            <a:normAutofit/>
          </a:bodyPr>
          <a:lstStyle/>
          <a:p>
            <a:r>
              <a:rPr lang="en-US" smtClean="0">
                <a:solidFill>
                  <a:schemeClr val="bg1"/>
                </a:solidFill>
                <a:latin typeface="Calibri" pitchFamily="34" charset="0"/>
              </a:rPr>
              <a:t>Meta-analysis possible/meaningful?</a:t>
            </a:r>
          </a:p>
          <a:p>
            <a:r>
              <a:rPr lang="en-US" smtClean="0">
                <a:solidFill>
                  <a:schemeClr val="bg1"/>
                </a:solidFill>
                <a:latin typeface="Calibri" pitchFamily="34" charset="0"/>
              </a:rPr>
              <a:t>Publication bias</a:t>
            </a:r>
          </a:p>
          <a:p>
            <a:r>
              <a:rPr lang="en-US" smtClean="0">
                <a:solidFill>
                  <a:schemeClr val="bg1"/>
                </a:solidFill>
                <a:latin typeface="Calibri" pitchFamily="34" charset="0"/>
              </a:rPr>
              <a:t>Outcome reporting bias</a:t>
            </a:r>
          </a:p>
          <a:p>
            <a:r>
              <a:rPr lang="en-US" smtClean="0">
                <a:solidFill>
                  <a:schemeClr val="bg1"/>
                </a:solidFill>
                <a:latin typeface="Calibri" pitchFamily="34" charset="0"/>
              </a:rPr>
              <a:t>No high volume threshold identified</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Titolo 1"/>
          <p:cNvSpPr>
            <a:spLocks noGrp="1"/>
          </p:cNvSpPr>
          <p:nvPr>
            <p:ph type="title"/>
          </p:nvPr>
        </p:nvSpPr>
        <p:spPr>
          <a:xfrm>
            <a:off x="685800" y="-26988"/>
            <a:ext cx="7772400" cy="1143001"/>
          </a:xfrm>
        </p:spPr>
        <p:txBody>
          <a:bodyPr/>
          <a:lstStyle/>
          <a:p>
            <a:r>
              <a:rPr lang="it-IT" smtClean="0">
                <a:solidFill>
                  <a:schemeClr val="bg1"/>
                </a:solidFill>
                <a:latin typeface="Calibri" pitchFamily="34" charset="0"/>
                <a:ea typeface="Calibri" pitchFamily="34" charset="0"/>
                <a:cs typeface="Calibri" pitchFamily="34" charset="0"/>
              </a:rPr>
              <a:t>Thanks for your attention</a:t>
            </a:r>
          </a:p>
        </p:txBody>
      </p:sp>
      <p:pic>
        <p:nvPicPr>
          <p:cNvPr id="175106" name="Picture 2"/>
          <p:cNvPicPr>
            <a:picLocks noChangeAspect="1" noChangeArrowheads="1"/>
          </p:cNvPicPr>
          <p:nvPr/>
        </p:nvPicPr>
        <p:blipFill>
          <a:blip r:embed="rId3"/>
          <a:srcRect/>
          <a:stretch>
            <a:fillRect/>
          </a:stretch>
        </p:blipFill>
        <p:spPr bwMode="auto">
          <a:xfrm>
            <a:off x="1187450" y="1212850"/>
            <a:ext cx="6553200" cy="4919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6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9_Struttura predefinita">
  <a:themeElements>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2400" b="1" i="1" u="none" strike="noStrike" cap="none" normalizeH="0" baseline="0" smtClean="0">
            <a:ln>
              <a:noFill/>
            </a:ln>
            <a:solidFill>
              <a:schemeClr val="bg1"/>
            </a:solidFill>
            <a:effectLst/>
            <a:latin typeface="Arial" charset="0"/>
          </a:defRPr>
        </a:defPPr>
      </a:lstStyle>
    </a:lnDef>
  </a:objectDefaults>
  <a:extraClrSchemeLst>
    <a:extraClrScheme>
      <a:clrScheme name="1_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2642</TotalTime>
  <Words>2291</Words>
  <Application>Microsoft Office PowerPoint</Application>
  <PresentationFormat>On-screen Show (4:3)</PresentationFormat>
  <Paragraphs>341</Paragraphs>
  <Slides>26</Slides>
  <Notes>25</Notes>
  <HiddenSlides>0</HiddenSlides>
  <MMClips>0</MMClips>
  <ScaleCrop>false</ScaleCrop>
  <HeadingPairs>
    <vt:vector size="6" baseType="variant">
      <vt:variant>
        <vt:lpstr>Caratteri utilizzati</vt:lpstr>
      </vt:variant>
      <vt:variant>
        <vt:i4>4</vt:i4>
      </vt:variant>
      <vt:variant>
        <vt:lpstr>Modello struttura</vt:lpstr>
      </vt:variant>
      <vt:variant>
        <vt:i4>100</vt:i4>
      </vt:variant>
      <vt:variant>
        <vt:lpstr>Titoli diapositive</vt:lpstr>
      </vt:variant>
      <vt:variant>
        <vt:i4>26</vt:i4>
      </vt:variant>
    </vt:vector>
  </HeadingPairs>
  <TitlesOfParts>
    <vt:vector size="130" baseType="lpstr">
      <vt:lpstr>Times New Roman</vt:lpstr>
      <vt:lpstr>Arial</vt:lpstr>
      <vt:lpstr>Calibri</vt:lpstr>
      <vt:lpstr>宋体</vt:lpstr>
      <vt:lpstr>6_Struttura predefinita</vt:lpstr>
      <vt:lpstr>7_Struttura predefinita</vt:lpstr>
      <vt:lpstr>4_Struttura predefinita</vt:lpstr>
      <vt:lpstr>3_Struttura predefinita</vt:lpstr>
      <vt:lpstr>1_Struttura predefinita</vt:lpstr>
      <vt:lpstr>2_Struttura predefinita</vt:lpstr>
      <vt:lpstr>5_Struttura predefinita</vt:lpstr>
      <vt:lpstr>9_Struttura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6_Struttura predefinita</vt:lpstr>
      <vt:lpstr>4_Struttura predefinita</vt:lpstr>
      <vt:lpstr>4_Struttura predefinita</vt:lpstr>
      <vt:lpstr>4_Struttura predefinita</vt:lpstr>
      <vt:lpstr>4_Struttura predefinita</vt:lpstr>
      <vt:lpstr>4_Struttura predefinita</vt:lpstr>
      <vt:lpstr>4_Struttura predefinita</vt:lpstr>
      <vt:lpstr>4_Struttura predefinita</vt:lpstr>
      <vt:lpstr>4_Struttura predefinita</vt:lpstr>
      <vt:lpstr>4_Struttura predefinita</vt:lpstr>
      <vt:lpstr>4_Struttura predefinita</vt:lpstr>
      <vt:lpstr>4_Struttura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3_Struttura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1_Struttura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2_Struttura predefinita</vt:lpstr>
      <vt:lpstr>5_Struttura predefinita</vt:lpstr>
      <vt:lpstr>5_Struttura predefinita</vt:lpstr>
      <vt:lpstr>5_Struttura predefinita</vt:lpstr>
      <vt:lpstr>5_Struttura predefinita</vt:lpstr>
      <vt:lpstr>5_Struttura predefinita</vt:lpstr>
      <vt:lpstr>5_Struttura predefinita</vt:lpstr>
      <vt:lpstr>5_Struttura predefinita</vt:lpstr>
      <vt:lpstr>5_Struttura predefinita</vt:lpstr>
      <vt:lpstr>5_Struttura predefinita</vt:lpstr>
      <vt:lpstr>5_Struttura predefinita</vt:lpstr>
      <vt:lpstr>5_Struttura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9_Struttura predefinita</vt:lpstr>
      <vt:lpstr>Diapositiva 1</vt:lpstr>
      <vt:lpstr>Volume of care and outcomes: synthesis of the available evidence.</vt:lpstr>
      <vt:lpstr>Volume of care and outcomes: synthesis of the available evidence.</vt:lpstr>
      <vt:lpstr>Background</vt:lpstr>
      <vt:lpstr>Diapositiva 5</vt:lpstr>
      <vt:lpstr>Diapositiva 6</vt:lpstr>
      <vt:lpstr>Methods </vt:lpstr>
      <vt:lpstr>Diapositiva 8</vt:lpstr>
      <vt:lpstr>Diapositiva 9</vt:lpstr>
      <vt:lpstr>Diapositiva 10</vt:lpstr>
      <vt:lpstr>Diapositiva 11</vt:lpstr>
      <vt:lpstr>Keypoints</vt:lpstr>
      <vt:lpstr>Diapositiva 13</vt:lpstr>
      <vt:lpstr>Keypoints</vt:lpstr>
      <vt:lpstr>Diapositiva 15</vt:lpstr>
      <vt:lpstr>Keypoints</vt:lpstr>
      <vt:lpstr>Results</vt:lpstr>
      <vt:lpstr>Diapositiva 18</vt:lpstr>
      <vt:lpstr>Results </vt:lpstr>
      <vt:lpstr>Diapositiva 20</vt:lpstr>
      <vt:lpstr>Results </vt:lpstr>
      <vt:lpstr>Diapositiva 22</vt:lpstr>
      <vt:lpstr>Keypoints</vt:lpstr>
      <vt:lpstr>Conclusion   Overview of reviews</vt:lpstr>
      <vt:lpstr>Conclusion  SR of primary studies -Delivery</vt:lpstr>
      <vt:lpstr>Thanks for your attention</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Volume of care and outcomes: synthesis of the available evidence.</dc:title>
  <dc:creator>ferroni</dc:creator>
  <cp:lastModifiedBy>eliana</cp:lastModifiedBy>
  <cp:revision>119</cp:revision>
  <dcterms:created xsi:type="dcterms:W3CDTF">2012-10-04T08:39:01Z</dcterms:created>
  <dcterms:modified xsi:type="dcterms:W3CDTF">2012-10-15T17:35:03Z</dcterms:modified>
</cp:coreProperties>
</file>