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4" r:id="rId2"/>
  </p:sldMasterIdLst>
  <p:notesMasterIdLst>
    <p:notesMasterId r:id="rId23"/>
  </p:notesMasterIdLst>
  <p:sldIdLst>
    <p:sldId id="624" r:id="rId3"/>
    <p:sldId id="601" r:id="rId4"/>
    <p:sldId id="612" r:id="rId5"/>
    <p:sldId id="603" r:id="rId6"/>
    <p:sldId id="605" r:id="rId7"/>
    <p:sldId id="606" r:id="rId8"/>
    <p:sldId id="613" r:id="rId9"/>
    <p:sldId id="616" r:id="rId10"/>
    <p:sldId id="617" r:id="rId11"/>
    <p:sldId id="621" r:id="rId12"/>
    <p:sldId id="618" r:id="rId13"/>
    <p:sldId id="614" r:id="rId14"/>
    <p:sldId id="615" r:id="rId15"/>
    <p:sldId id="608" r:id="rId16"/>
    <p:sldId id="619" r:id="rId17"/>
    <p:sldId id="620" r:id="rId18"/>
    <p:sldId id="609" r:id="rId19"/>
    <p:sldId id="610" r:id="rId20"/>
    <p:sldId id="622" r:id="rId21"/>
    <p:sldId id="625" r:id="rId2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i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i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i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i="1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66FFFF"/>
    <a:srgbClr val="33CCFF"/>
    <a:srgbClr val="FF3300"/>
    <a:srgbClr val="A50021"/>
    <a:srgbClr val="001B60"/>
    <a:srgbClr val="000099"/>
    <a:srgbClr val="990033"/>
    <a:srgbClr val="FF0066"/>
    <a:srgbClr val="9AA81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26" autoAdjust="0"/>
    <p:restoredTop sz="94660"/>
  </p:normalViewPr>
  <p:slideViewPr>
    <p:cSldViewPr>
      <p:cViewPr>
        <p:scale>
          <a:sx n="100" d="100"/>
          <a:sy n="100" d="100"/>
        </p:scale>
        <p:origin x="-480" y="6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0807F8C-1755-4193-953D-8650F4873AEB}" type="datetimeFigureOut">
              <a:rPr lang="it-IT"/>
              <a:pPr>
                <a:defRPr/>
              </a:pPr>
              <a:t>14/10/2012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1AE77D6-9E9E-4AC0-84A2-145EC8D273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37429674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b="0" i="0" dirty="0" smtClean="0">
              <a:latin typeface="Verdana" pitchFamily="34" charset="0"/>
            </a:endParaRPr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Sum of days supply for all fills in period/</a:t>
            </a:r>
          </a:p>
          <a:p>
            <a:r>
              <a:rPr lang="en-US" dirty="0" smtClean="0"/>
              <a:t>            Number of days in period</a:t>
            </a:r>
            <a:endParaRPr lang="it-IT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76C56-6323-4BCE-B911-BCB4513A3A5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851677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4B816-88AA-44C8-85EA-489FE351238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1085759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55C1B-E8DA-4735-84D0-53F81CF84C1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1246993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D05CA-1E14-4E40-AA17-A762ED9F77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1462241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1BBD8-2EB3-4E55-888F-8173FDBAB91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649808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8B36A-81A2-4AA4-82EE-C601723657D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35470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8F4AF-7CB6-4368-9D87-1F9767E124C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209076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2FAF7C-AA2E-4E00-863F-44362356BCB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3969008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77732-6306-4266-AD70-C93E0D5B75D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70762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7FB7A-CF7F-403C-A5CB-B68C1CE23B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124542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498C2-8711-474B-BCEE-CDD975618A2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692805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7046B-920F-4A95-AE0F-C6DC61CC62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3986223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8BB2A-7428-429F-AF10-7A9AB14D1CD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840569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1EB4E-1ECE-4B9C-8E37-95F3E7AA31F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247951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DBA72-686B-414B-8D42-4636D78990E0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3488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5DEA2-7337-4CF7-BC5F-55C39992A87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33637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EF6EE-5E74-44AD-AD67-7AB596A1752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51943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E8FE7-48A1-4180-B0CA-BFD7C9F92D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55187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28A0D-4181-40EE-9534-0BA93B21F33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58682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701A6-704A-4722-8D7F-1DFFAE3EC65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57098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B2524-ED66-45EE-AE17-191DBE3290C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8333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EDE0A-F438-46B9-AE37-585F12426CF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5101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896F9-F191-4F7A-9BA0-1EA8B367F81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89602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0C552-1A58-415F-813D-81D725966420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9982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889D5-192A-4D46-8137-71B80303EC6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56193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CF632-F029-4B12-B9DE-98E5FA2AD5E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55172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1D7EF-BE53-4032-A6EC-9AD303F411D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57499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6F54F-BD06-48BA-AEB9-2ADDA8A3418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394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4A7EF570-F219-43B8-AC3C-A4110F7360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75C0D58-CE68-40B7-A909-227B5CE6A0A3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424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Foglio_di_lavoro_di_Microsoft_Office_Excel1.xls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Foglio_di_lavoro_di_Microsoft_Office_Excel2.xls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package" Target="../embeddings/Foglio_di_lavoro_di_Microsoft_Office_Excel3.xlsx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2496004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 txBox="1">
            <a:spLocks noChangeArrowheads="1"/>
          </p:cNvSpPr>
          <p:nvPr/>
        </p:nvSpPr>
        <p:spPr bwMode="auto">
          <a:xfrm>
            <a:off x="539552" y="2996952"/>
            <a:ext cx="8001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sz="4000" i="0" dirty="0" err="1" smtClean="0">
                <a:solidFill>
                  <a:srgbClr val="FFC000"/>
                </a:solidFill>
                <a:latin typeface="Verdana" pitchFamily="34" charset="0"/>
              </a:rPr>
              <a:t>Re-fracture</a:t>
            </a:r>
            <a:r>
              <a:rPr lang="it-IT" sz="4000" i="0" dirty="0" smtClean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sz="4000" i="0" dirty="0" err="1" smtClean="0">
                <a:solidFill>
                  <a:srgbClr val="FFC000"/>
                </a:solidFill>
                <a:latin typeface="Verdana" pitchFamily="34" charset="0"/>
              </a:rPr>
              <a:t>risk</a:t>
            </a:r>
            <a:r>
              <a:rPr lang="it-IT" sz="4000" i="0" dirty="0" smtClean="0">
                <a:solidFill>
                  <a:srgbClr val="FFC000"/>
                </a:solidFill>
                <a:latin typeface="Verdana" pitchFamily="34" charset="0"/>
              </a:rPr>
              <a:t> in </a:t>
            </a:r>
            <a:r>
              <a:rPr lang="it-IT" sz="4000" i="0" dirty="0" err="1" smtClean="0">
                <a:solidFill>
                  <a:srgbClr val="FFC000"/>
                </a:solidFill>
                <a:latin typeface="Verdana" pitchFamily="34" charset="0"/>
              </a:rPr>
              <a:t>older</a:t>
            </a:r>
            <a:r>
              <a:rPr lang="it-IT" sz="4000" i="0" dirty="0" smtClean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sz="4000" i="0" dirty="0" err="1" smtClean="0">
                <a:solidFill>
                  <a:srgbClr val="FFC000"/>
                </a:solidFill>
                <a:latin typeface="Verdana" pitchFamily="34" charset="0"/>
              </a:rPr>
              <a:t>patients</a:t>
            </a:r>
            <a:r>
              <a:rPr lang="it-IT" sz="4000" i="0" dirty="0" smtClean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sz="4000" i="0" dirty="0" err="1" smtClean="0">
                <a:solidFill>
                  <a:srgbClr val="FFC000"/>
                </a:solidFill>
                <a:latin typeface="Verdana" pitchFamily="34" charset="0"/>
              </a:rPr>
              <a:t>prescribed</a:t>
            </a:r>
            <a:r>
              <a:rPr lang="it-IT" sz="4000" i="0" dirty="0" smtClean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sz="4000" i="0" dirty="0" err="1" smtClean="0">
                <a:solidFill>
                  <a:srgbClr val="FFC000"/>
                </a:solidFill>
                <a:latin typeface="Verdana" pitchFamily="34" charset="0"/>
              </a:rPr>
              <a:t>bisphosphonates</a:t>
            </a:r>
            <a:endParaRPr lang="it-IT" i="0" dirty="0">
              <a:latin typeface="Verdana" pitchFamily="34" charset="0"/>
            </a:endParaRPr>
          </a:p>
        </p:txBody>
      </p:sp>
      <p:sp>
        <p:nvSpPr>
          <p:cNvPr id="2051" name="Rectangle 3"/>
          <p:cNvSpPr txBox="1">
            <a:spLocks noChangeArrowheads="1"/>
          </p:cNvSpPr>
          <p:nvPr/>
        </p:nvSpPr>
        <p:spPr bwMode="auto">
          <a:xfrm>
            <a:off x="900113" y="4941888"/>
            <a:ext cx="74168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defRPr sz="2400" b="1" i="1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 eaLnBrk="1" hangingPunct="1"/>
            <a:endParaRPr lang="it-IT" i="0" dirty="0">
              <a:latin typeface="Verdana" pitchFamily="34" charset="0"/>
            </a:endParaRPr>
          </a:p>
          <a:p>
            <a:pPr algn="ctr" eaLnBrk="1" hangingPunct="1"/>
            <a:endParaRPr lang="it-IT" i="0" dirty="0">
              <a:latin typeface="Verdana" pitchFamily="34" charset="0"/>
            </a:endParaRPr>
          </a:p>
          <a:p>
            <a:pPr algn="ctr" eaLnBrk="1" hangingPunct="1"/>
            <a:r>
              <a:rPr lang="it-IT" i="0" dirty="0">
                <a:latin typeface="Verdana" pitchFamily="34" charset="0"/>
              </a:rPr>
              <a:t>Chiara Sorge</a:t>
            </a:r>
          </a:p>
          <a:p>
            <a:pPr algn="ctr" eaLnBrk="1" hangingPunct="1"/>
            <a:r>
              <a:rPr lang="it-IT" b="0" i="0" dirty="0" err="1">
                <a:latin typeface="Verdana" pitchFamily="34" charset="0"/>
              </a:rPr>
              <a:t>Rome</a:t>
            </a:r>
            <a:r>
              <a:rPr lang="it-IT" b="0" i="0" dirty="0">
                <a:latin typeface="Verdana" pitchFamily="34" charset="0"/>
              </a:rPr>
              <a:t>, </a:t>
            </a:r>
            <a:r>
              <a:rPr lang="it-IT" b="0" i="0" dirty="0" smtClean="0">
                <a:latin typeface="Verdana" pitchFamily="34" charset="0"/>
              </a:rPr>
              <a:t>15th  </a:t>
            </a:r>
            <a:r>
              <a:rPr lang="it-IT" b="0" i="0" dirty="0" err="1" smtClean="0">
                <a:latin typeface="Verdana" pitchFamily="34" charset="0"/>
              </a:rPr>
              <a:t>October</a:t>
            </a:r>
            <a:r>
              <a:rPr lang="it-IT" b="0" i="0" dirty="0" smtClean="0">
                <a:latin typeface="Verdana" pitchFamily="34" charset="0"/>
              </a:rPr>
              <a:t> 2012</a:t>
            </a:r>
            <a:endParaRPr lang="it-IT" b="0" i="0" dirty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BACKGROUND</a:t>
            </a:r>
          </a:p>
        </p:txBody>
      </p:sp>
      <p:sp>
        <p:nvSpPr>
          <p:cNvPr id="4099" name="Segnaposto contenuto 2"/>
          <p:cNvSpPr>
            <a:spLocks/>
          </p:cNvSpPr>
          <p:nvPr/>
        </p:nvSpPr>
        <p:spPr bwMode="auto">
          <a:xfrm>
            <a:off x="611188" y="1341016"/>
            <a:ext cx="8137276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en-US" b="0" i="0" dirty="0">
                <a:latin typeface="Verdana" pitchFamily="34" charset="0"/>
                <a:ea typeface="Verdana" pitchFamily="34" charset="0"/>
                <a:cs typeface="Verdana" pitchFamily="34" charset="0"/>
              </a:rPr>
              <a:t>Osteoporosis and associated fractures: 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r>
              <a:rPr lang="en-US" b="0" i="0" dirty="0">
                <a:latin typeface="Verdana" pitchFamily="34" charset="0"/>
                <a:ea typeface="Verdana" pitchFamily="34" charset="0"/>
                <a:cs typeface="Verdana" pitchFamily="34" charset="0"/>
              </a:rPr>
              <a:t>	a  public health issue of growing importance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>
                <a:latin typeface="Verdana" pitchFamily="34" charset="0"/>
              </a:rPr>
              <a:t>Almost</a:t>
            </a:r>
            <a:r>
              <a:rPr lang="it-IT" b="0" i="0" dirty="0">
                <a:latin typeface="Verdana" pitchFamily="34" charset="0"/>
              </a:rPr>
              <a:t> 9 </a:t>
            </a:r>
            <a:r>
              <a:rPr lang="it-IT" b="0" i="0" dirty="0" err="1">
                <a:latin typeface="Verdana" pitchFamily="34" charset="0"/>
              </a:rPr>
              <a:t>million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osteoporotic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fractures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every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year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worldwide</a:t>
            </a: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>
                <a:latin typeface="Verdana" pitchFamily="34" charset="0"/>
              </a:rPr>
              <a:t>Italy </a:t>
            </a:r>
            <a:r>
              <a:rPr lang="it-IT" b="0" i="0" dirty="0" err="1">
                <a:latin typeface="Verdana" pitchFamily="34" charset="0"/>
              </a:rPr>
              <a:t>has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one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of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highest</a:t>
            </a:r>
            <a:r>
              <a:rPr lang="it-IT" b="0" i="0" dirty="0">
                <a:latin typeface="Verdana" pitchFamily="34" charset="0"/>
              </a:rPr>
              <a:t> life </a:t>
            </a:r>
            <a:r>
              <a:rPr lang="it-IT" b="0" i="0" dirty="0" err="1">
                <a:latin typeface="Verdana" pitchFamily="34" charset="0"/>
              </a:rPr>
              <a:t>expectancies</a:t>
            </a:r>
            <a:r>
              <a:rPr lang="it-IT" b="0" i="0" dirty="0">
                <a:latin typeface="Verdana" pitchFamily="34" charset="0"/>
              </a:rPr>
              <a:t> in the world: </a:t>
            </a:r>
            <a:r>
              <a:rPr lang="it-IT" b="0" i="0" dirty="0" smtClean="0">
                <a:latin typeface="Verdana" pitchFamily="34" charset="0"/>
              </a:rPr>
              <a:t>79.4 </a:t>
            </a:r>
            <a:r>
              <a:rPr lang="it-IT" b="0" i="0" dirty="0" err="1">
                <a:latin typeface="Verdana" pitchFamily="34" charset="0"/>
              </a:rPr>
              <a:t>years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for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males</a:t>
            </a:r>
            <a:r>
              <a:rPr lang="it-IT" b="0" i="0" dirty="0">
                <a:latin typeface="Verdana" pitchFamily="34" charset="0"/>
              </a:rPr>
              <a:t> and </a:t>
            </a:r>
            <a:r>
              <a:rPr lang="it-IT" b="0" i="0" dirty="0" smtClean="0">
                <a:latin typeface="Verdana" pitchFamily="34" charset="0"/>
              </a:rPr>
              <a:t>84.5 </a:t>
            </a:r>
            <a:r>
              <a:rPr lang="it-IT" b="0" i="0" dirty="0" err="1">
                <a:latin typeface="Verdana" pitchFamily="34" charset="0"/>
              </a:rPr>
              <a:t>for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females</a:t>
            </a: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en-GB" b="0" i="0" dirty="0">
                <a:latin typeface="Verdana" pitchFamily="34" charset="0"/>
              </a:rPr>
              <a:t>I</a:t>
            </a:r>
            <a:r>
              <a:rPr lang="en-GB" b="0" i="0" dirty="0" smtClean="0">
                <a:latin typeface="Verdana" pitchFamily="34" charset="0"/>
              </a:rPr>
              <a:t>n </a:t>
            </a:r>
            <a:r>
              <a:rPr lang="en-GB" b="0" i="0" dirty="0">
                <a:latin typeface="Verdana" pitchFamily="34" charset="0"/>
              </a:rPr>
              <a:t>2010 Italy had the second higher expenditure attributable to fractures in Europe</a:t>
            </a:r>
            <a:endParaRPr lang="it-IT" sz="2000" b="0" i="0" dirty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BACKGROUND</a:t>
            </a:r>
          </a:p>
        </p:txBody>
      </p:sp>
      <p:sp>
        <p:nvSpPr>
          <p:cNvPr id="5123" name="Segnaposto contenuto 2"/>
          <p:cNvSpPr>
            <a:spLocks/>
          </p:cNvSpPr>
          <p:nvPr/>
        </p:nvSpPr>
        <p:spPr bwMode="auto">
          <a:xfrm>
            <a:off x="611188" y="981075"/>
            <a:ext cx="75247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i="0" dirty="0">
                <a:solidFill>
                  <a:srgbClr val="FFC000"/>
                </a:solidFill>
                <a:latin typeface="Verdana" pitchFamily="34" charset="0"/>
              </a:rPr>
              <a:t>PREVENTION &amp; TREATMENT</a:t>
            </a:r>
          </a:p>
        </p:txBody>
      </p:sp>
      <p:sp>
        <p:nvSpPr>
          <p:cNvPr id="5124" name="Segnaposto contenuto 2"/>
          <p:cNvSpPr>
            <a:spLocks/>
          </p:cNvSpPr>
          <p:nvPr/>
        </p:nvSpPr>
        <p:spPr bwMode="auto">
          <a:xfrm>
            <a:off x="35496" y="2060575"/>
            <a:ext cx="835342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>
                <a:latin typeface="Verdana" pitchFamily="34" charset="0"/>
              </a:rPr>
              <a:t>Diet</a:t>
            </a:r>
            <a:r>
              <a:rPr lang="it-IT" b="0" i="0" dirty="0">
                <a:latin typeface="Verdana" pitchFamily="34" charset="0"/>
              </a:rPr>
              <a:t>, </a:t>
            </a:r>
            <a:r>
              <a:rPr lang="it-IT" b="0" i="0" dirty="0" err="1">
                <a:latin typeface="Verdana" pitchFamily="34" charset="0"/>
              </a:rPr>
              <a:t>exercise</a:t>
            </a:r>
            <a:r>
              <a:rPr lang="it-IT" b="0" i="0" dirty="0">
                <a:latin typeface="Verdana" pitchFamily="34" charset="0"/>
              </a:rPr>
              <a:t>, </a:t>
            </a:r>
            <a:r>
              <a:rPr lang="it-IT" b="0" i="0" dirty="0" err="1">
                <a:latin typeface="Verdana" pitchFamily="34" charset="0"/>
              </a:rPr>
              <a:t>reduced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alcohol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consumption</a:t>
            </a:r>
            <a:r>
              <a:rPr lang="it-IT" b="0" i="0" dirty="0">
                <a:latin typeface="Verdana" pitchFamily="34" charset="0"/>
              </a:rPr>
              <a:t>, smoking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>
                <a:latin typeface="Verdana" pitchFamily="34" charset="0"/>
              </a:rPr>
              <a:t>Vitamin</a:t>
            </a:r>
            <a:r>
              <a:rPr lang="it-IT" b="0" i="0" dirty="0">
                <a:latin typeface="Verdana" pitchFamily="34" charset="0"/>
              </a:rPr>
              <a:t> D and </a:t>
            </a:r>
            <a:r>
              <a:rPr lang="it-IT" b="0" i="0" dirty="0" err="1">
                <a:latin typeface="Verdana" pitchFamily="34" charset="0"/>
              </a:rPr>
              <a:t>calcium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intake</a:t>
            </a: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>
                <a:latin typeface="Verdana" pitchFamily="34" charset="0"/>
              </a:rPr>
              <a:t>Hormone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related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therapy</a:t>
            </a: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 smtClean="0">
                <a:latin typeface="Verdana" pitchFamily="34" charset="0"/>
              </a:rPr>
              <a:t>Pharmacological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treatments</a:t>
            </a:r>
            <a:r>
              <a:rPr lang="it-IT" b="0" i="0" dirty="0" smtClean="0">
                <a:latin typeface="Verdana" pitchFamily="34" charset="0"/>
              </a:rPr>
              <a:t> 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 smtClean="0">
                <a:latin typeface="Verdana" pitchFamily="34" charset="0"/>
              </a:rPr>
              <a:t>Bisphosphonates</a:t>
            </a:r>
            <a:endParaRPr lang="it-IT" b="0" i="0" dirty="0" smtClean="0">
              <a:latin typeface="Verdana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smtClean="0">
                <a:latin typeface="Verdana" pitchFamily="34" charset="0"/>
              </a:rPr>
              <a:t>SERM (e.g. raloxifene)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 smtClean="0">
                <a:latin typeface="Verdana" pitchFamily="34" charset="0"/>
              </a:rPr>
              <a:t>Strontium</a:t>
            </a:r>
            <a:r>
              <a:rPr lang="it-IT" sz="2000" b="0" i="0" dirty="0" smtClean="0">
                <a:latin typeface="Verdana" pitchFamily="34" charset="0"/>
              </a:rPr>
              <a:t> ranelate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 smtClean="0">
                <a:latin typeface="Verdana" pitchFamily="34" charset="0"/>
              </a:rPr>
              <a:t>Teraparatide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hormone</a:t>
            </a:r>
            <a:endParaRPr lang="it-IT" sz="2000" b="0" i="0" dirty="0">
              <a:latin typeface="Verdana" pitchFamily="34" charset="0"/>
            </a:endParaRPr>
          </a:p>
        </p:txBody>
      </p:sp>
      <p:sp>
        <p:nvSpPr>
          <p:cNvPr id="5125" name="Segnaposto contenuto 2"/>
          <p:cNvSpPr>
            <a:spLocks/>
          </p:cNvSpPr>
          <p:nvPr/>
        </p:nvSpPr>
        <p:spPr bwMode="auto">
          <a:xfrm>
            <a:off x="35496" y="1628775"/>
            <a:ext cx="75247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i="0" dirty="0" err="1">
                <a:solidFill>
                  <a:srgbClr val="FFC000"/>
                </a:solidFill>
                <a:latin typeface="Verdana" pitchFamily="34" charset="0"/>
              </a:rPr>
              <a:t>Primary</a:t>
            </a:r>
            <a:r>
              <a:rPr lang="it-IT" i="0" dirty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i="0" dirty="0" err="1">
                <a:solidFill>
                  <a:srgbClr val="FFC000"/>
                </a:solidFill>
                <a:latin typeface="Verdana" pitchFamily="34" charset="0"/>
              </a:rPr>
              <a:t>prevention</a:t>
            </a:r>
            <a:r>
              <a:rPr lang="it-IT" i="0" dirty="0">
                <a:solidFill>
                  <a:srgbClr val="FFC000"/>
                </a:solidFill>
                <a:latin typeface="Verdana" pitchFamily="34" charset="0"/>
              </a:rPr>
              <a:t>:</a:t>
            </a:r>
          </a:p>
        </p:txBody>
      </p:sp>
      <p:sp>
        <p:nvSpPr>
          <p:cNvPr id="5126" name="Segnaposto contenuto 2"/>
          <p:cNvSpPr>
            <a:spLocks/>
          </p:cNvSpPr>
          <p:nvPr/>
        </p:nvSpPr>
        <p:spPr bwMode="auto">
          <a:xfrm>
            <a:off x="35496" y="4149725"/>
            <a:ext cx="75247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i="0" dirty="0" err="1">
                <a:solidFill>
                  <a:srgbClr val="FFC000"/>
                </a:solidFill>
                <a:latin typeface="Verdana" pitchFamily="34" charset="0"/>
              </a:rPr>
              <a:t>Secondary</a:t>
            </a:r>
            <a:r>
              <a:rPr lang="it-IT" i="0" dirty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i="0" dirty="0" err="1">
                <a:solidFill>
                  <a:srgbClr val="FFC000"/>
                </a:solidFill>
                <a:latin typeface="Verdana" pitchFamily="34" charset="0"/>
              </a:rPr>
              <a:t>prevention</a:t>
            </a:r>
            <a:r>
              <a:rPr lang="it-IT" i="0" dirty="0">
                <a:solidFill>
                  <a:srgbClr val="FFC000"/>
                </a:solidFill>
                <a:latin typeface="Verdana" pitchFamily="34" charset="0"/>
              </a:rPr>
              <a:t>:</a:t>
            </a:r>
          </a:p>
        </p:txBody>
      </p:sp>
      <p:sp>
        <p:nvSpPr>
          <p:cNvPr id="4" name="Parentesi graffa chiusa 3"/>
          <p:cNvSpPr/>
          <p:nvPr/>
        </p:nvSpPr>
        <p:spPr bwMode="auto">
          <a:xfrm>
            <a:off x="3908549" y="5157192"/>
            <a:ext cx="303659" cy="1008112"/>
          </a:xfrm>
          <a:prstGeom prst="rightBrace">
            <a:avLst/>
          </a:prstGeom>
          <a:ln>
            <a:solidFill>
              <a:srgbClr val="A5002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382268" y="5397485"/>
            <a:ext cx="3358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solidFill>
                  <a:srgbClr val="FFFF00"/>
                </a:solidFill>
              </a:rPr>
              <a:t>NICE </a:t>
            </a:r>
            <a:r>
              <a:rPr lang="it-IT" sz="1600" dirty="0" err="1" smtClean="0">
                <a:solidFill>
                  <a:srgbClr val="FFFF00"/>
                </a:solidFill>
              </a:rPr>
              <a:t>guidelines</a:t>
            </a:r>
            <a:r>
              <a:rPr lang="it-IT" sz="1600" dirty="0" smtClean="0">
                <a:solidFill>
                  <a:srgbClr val="FFFF00"/>
                </a:solidFill>
              </a:rPr>
              <a:t> (2011 update)</a:t>
            </a:r>
          </a:p>
          <a:p>
            <a:r>
              <a:rPr lang="it-IT" sz="1600" dirty="0" err="1" smtClean="0">
                <a:solidFill>
                  <a:srgbClr val="FFFF00"/>
                </a:solidFill>
              </a:rPr>
              <a:t>Aifa</a:t>
            </a:r>
            <a:r>
              <a:rPr lang="it-IT" sz="1600" dirty="0" smtClean="0">
                <a:solidFill>
                  <a:srgbClr val="FFFF00"/>
                </a:solidFill>
              </a:rPr>
              <a:t> nota 79 (2011 update)</a:t>
            </a:r>
            <a:endParaRPr lang="it-IT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sp>
        <p:nvSpPr>
          <p:cNvPr id="6147" name="Segnaposto contenuto 2"/>
          <p:cNvSpPr>
            <a:spLocks/>
          </p:cNvSpPr>
          <p:nvPr/>
        </p:nvSpPr>
        <p:spPr bwMode="auto">
          <a:xfrm>
            <a:off x="179512" y="2349500"/>
            <a:ext cx="7956426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>
                <a:latin typeface="Verdana" pitchFamily="34" charset="0"/>
              </a:rPr>
              <a:t>To estimate </a:t>
            </a:r>
            <a:r>
              <a:rPr lang="it-IT" b="0" i="0" dirty="0" smtClean="0">
                <a:latin typeface="Verdana" pitchFamily="34" charset="0"/>
              </a:rPr>
              <a:t>the </a:t>
            </a:r>
            <a:r>
              <a:rPr lang="it-IT" b="0" i="0" dirty="0" err="1" smtClean="0">
                <a:latin typeface="Verdana" pitchFamily="34" charset="0"/>
              </a:rPr>
              <a:t>association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between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adherence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>
                <a:latin typeface="Verdana" pitchFamily="34" charset="0"/>
              </a:rPr>
              <a:t>to  anti-</a:t>
            </a:r>
            <a:r>
              <a:rPr lang="it-IT" b="0" i="0" dirty="0" err="1">
                <a:latin typeface="Verdana" pitchFamily="34" charset="0"/>
              </a:rPr>
              <a:t>osteoporotic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drug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therapy</a:t>
            </a:r>
            <a:r>
              <a:rPr lang="it-IT" b="0" i="0" dirty="0" smtClean="0">
                <a:latin typeface="Verdana" pitchFamily="34" charset="0"/>
              </a:rPr>
              <a:t> and </a:t>
            </a:r>
            <a:r>
              <a:rPr lang="it-IT" b="0" i="0" dirty="0" err="1" smtClean="0">
                <a:latin typeface="Verdana" pitchFamily="34" charset="0"/>
              </a:rPr>
              <a:t>risk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>
                <a:latin typeface="Verdana" pitchFamily="34" charset="0"/>
              </a:rPr>
              <a:t>of </a:t>
            </a:r>
            <a:r>
              <a:rPr lang="it-IT" b="0" i="0" dirty="0" err="1">
                <a:latin typeface="Verdana" pitchFamily="34" charset="0"/>
              </a:rPr>
              <a:t>subsequent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fractures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6148" name="Segnaposto contenuto 2"/>
          <p:cNvSpPr>
            <a:spLocks/>
          </p:cNvSpPr>
          <p:nvPr/>
        </p:nvSpPr>
        <p:spPr bwMode="auto">
          <a:xfrm>
            <a:off x="-422" y="1844675"/>
            <a:ext cx="75247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i="0" dirty="0">
                <a:solidFill>
                  <a:srgbClr val="FFC000"/>
                </a:solidFill>
                <a:latin typeface="Verdana" pitchFamily="34" charset="0"/>
              </a:rPr>
              <a:t>OBJECTIVE: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sp>
        <p:nvSpPr>
          <p:cNvPr id="7171" name="Segnaposto contenuto 2"/>
          <p:cNvSpPr>
            <a:spLocks/>
          </p:cNvSpPr>
          <p:nvPr/>
        </p:nvSpPr>
        <p:spPr bwMode="auto">
          <a:xfrm>
            <a:off x="107950" y="2636838"/>
            <a:ext cx="8785225" cy="172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>
                <a:solidFill>
                  <a:srgbClr val="FFC000"/>
                </a:solidFill>
                <a:latin typeface="Verdana" pitchFamily="34" charset="0"/>
              </a:rPr>
              <a:t>Study</a:t>
            </a:r>
            <a:r>
              <a:rPr lang="it-IT" b="0" i="0" dirty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b="0" i="0" dirty="0" err="1">
                <a:solidFill>
                  <a:srgbClr val="FFC000"/>
                </a:solidFill>
                <a:latin typeface="Verdana" pitchFamily="34" charset="0"/>
              </a:rPr>
              <a:t>population</a:t>
            </a:r>
            <a:r>
              <a:rPr lang="it-IT" b="0" i="0" dirty="0">
                <a:latin typeface="Verdana" pitchFamily="34" charset="0"/>
              </a:rPr>
              <a:t>: </a:t>
            </a:r>
            <a:r>
              <a:rPr lang="it-IT" b="0" i="0" dirty="0" err="1">
                <a:latin typeface="Verdana" pitchFamily="34" charset="0"/>
              </a:rPr>
              <a:t>patients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aged</a:t>
            </a:r>
            <a:r>
              <a:rPr lang="it-IT" b="0" i="0" dirty="0">
                <a:latin typeface="Verdana" pitchFamily="34" charset="0"/>
              </a:rPr>
              <a:t> 50 </a:t>
            </a:r>
            <a:r>
              <a:rPr lang="it-IT" b="0" i="0" dirty="0" err="1">
                <a:latin typeface="Verdana" pitchFamily="34" charset="0"/>
              </a:rPr>
              <a:t>years</a:t>
            </a:r>
            <a:r>
              <a:rPr lang="it-IT" b="0" i="0" dirty="0">
                <a:latin typeface="Verdana" pitchFamily="34" charset="0"/>
              </a:rPr>
              <a:t> or more 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latin typeface="Verdana" pitchFamily="34" charset="0"/>
              </a:rPr>
              <a:t>discharged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from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en-GB" b="0" i="0" dirty="0" smtClean="0">
                <a:latin typeface="Verdana" pitchFamily="34" charset="0"/>
              </a:rPr>
              <a:t>hospital/ER of Lazio region </a:t>
            </a:r>
            <a:r>
              <a:rPr lang="en-GB" b="0" i="0" dirty="0">
                <a:latin typeface="Verdana" pitchFamily="34" charset="0"/>
              </a:rPr>
              <a:t>with a diagnosis of </a:t>
            </a:r>
            <a:r>
              <a:rPr lang="en-GB" b="0" i="0" dirty="0" smtClean="0">
                <a:latin typeface="Verdana" pitchFamily="34" charset="0"/>
              </a:rPr>
              <a:t>a fracture of any bone and </a:t>
            </a:r>
            <a:r>
              <a:rPr lang="en-GB" b="0" i="0" dirty="0">
                <a:latin typeface="Verdana" pitchFamily="34" charset="0"/>
              </a:rPr>
              <a:t>prescribed any </a:t>
            </a:r>
            <a:r>
              <a:rPr lang="en-GB" b="0" i="0" dirty="0" smtClean="0">
                <a:latin typeface="Verdana" pitchFamily="34" charset="0"/>
              </a:rPr>
              <a:t>drugs registered </a:t>
            </a:r>
            <a:r>
              <a:rPr lang="en-GB" b="0" i="0" dirty="0">
                <a:latin typeface="Verdana" pitchFamily="34" charset="0"/>
              </a:rPr>
              <a:t>for osteoporosis treatment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7172" name="Segnaposto contenuto 2"/>
          <p:cNvSpPr>
            <a:spLocks/>
          </p:cNvSpPr>
          <p:nvPr/>
        </p:nvSpPr>
        <p:spPr bwMode="auto">
          <a:xfrm>
            <a:off x="107950" y="1341438"/>
            <a:ext cx="87852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>
                <a:solidFill>
                  <a:srgbClr val="FFC000"/>
                </a:solidFill>
                <a:latin typeface="Verdana" pitchFamily="34" charset="0"/>
              </a:rPr>
              <a:t>Study</a:t>
            </a:r>
            <a:r>
              <a:rPr lang="it-IT" b="0" i="0" dirty="0">
                <a:solidFill>
                  <a:srgbClr val="FFC000"/>
                </a:solidFill>
                <a:latin typeface="Verdana" pitchFamily="34" charset="0"/>
              </a:rPr>
              <a:t> design</a:t>
            </a:r>
            <a:r>
              <a:rPr lang="it-IT" b="0" i="0" dirty="0">
                <a:latin typeface="Verdana" pitchFamily="34" charset="0"/>
              </a:rPr>
              <a:t>: </a:t>
            </a:r>
            <a:r>
              <a:rPr lang="it-IT" b="0" i="0" dirty="0" err="1">
                <a:latin typeface="Verdana" pitchFamily="34" charset="0"/>
              </a:rPr>
              <a:t>nested</a:t>
            </a:r>
            <a:r>
              <a:rPr lang="it-IT" b="0" i="0" dirty="0">
                <a:latin typeface="Verdana" pitchFamily="34" charset="0"/>
              </a:rPr>
              <a:t> case-control </a:t>
            </a:r>
            <a:r>
              <a:rPr lang="it-IT" b="0" i="0" dirty="0" err="1">
                <a:latin typeface="Verdana" pitchFamily="34" charset="0"/>
              </a:rPr>
              <a:t>study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7173" name="Segnaposto contenuto 2"/>
          <p:cNvSpPr>
            <a:spLocks/>
          </p:cNvSpPr>
          <p:nvPr/>
        </p:nvSpPr>
        <p:spPr bwMode="auto">
          <a:xfrm>
            <a:off x="107950" y="1989138"/>
            <a:ext cx="87852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>
                <a:solidFill>
                  <a:srgbClr val="FFC000"/>
                </a:solidFill>
                <a:latin typeface="Verdana" pitchFamily="34" charset="0"/>
              </a:rPr>
              <a:t>Study</a:t>
            </a:r>
            <a:r>
              <a:rPr lang="it-IT" b="0" i="0" dirty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b="0" i="0" dirty="0" err="1">
                <a:solidFill>
                  <a:srgbClr val="FFC000"/>
                </a:solidFill>
                <a:latin typeface="Verdana" pitchFamily="34" charset="0"/>
              </a:rPr>
              <a:t>period</a:t>
            </a:r>
            <a:r>
              <a:rPr lang="it-IT" b="0" i="0" dirty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enrolment</a:t>
            </a:r>
            <a:r>
              <a:rPr lang="it-IT" b="0" i="0" dirty="0" smtClean="0">
                <a:latin typeface="Verdana" pitchFamily="34" charset="0"/>
              </a:rPr>
              <a:t> 2006-2009, 1 </a:t>
            </a:r>
            <a:r>
              <a:rPr lang="it-IT" b="0" i="0" dirty="0" err="1" smtClean="0">
                <a:latin typeface="Verdana" pitchFamily="34" charset="0"/>
              </a:rPr>
              <a:t>year</a:t>
            </a:r>
            <a:r>
              <a:rPr lang="it-IT" b="0" i="0" dirty="0" smtClean="0">
                <a:latin typeface="Verdana" pitchFamily="34" charset="0"/>
              </a:rPr>
              <a:t> follow</a:t>
            </a:r>
            <a:r>
              <a:rPr lang="it-IT" b="0" i="0" dirty="0">
                <a:latin typeface="Verdana" pitchFamily="34" charset="0"/>
              </a:rPr>
              <a:t>-</a:t>
            </a:r>
            <a:r>
              <a:rPr lang="it-IT" b="0" i="0" dirty="0" smtClean="0">
                <a:latin typeface="Verdana" pitchFamily="34" charset="0"/>
              </a:rPr>
              <a:t>up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7174" name="Segnaposto contenuto 2"/>
          <p:cNvSpPr>
            <a:spLocks/>
          </p:cNvSpPr>
          <p:nvPr/>
        </p:nvSpPr>
        <p:spPr bwMode="auto">
          <a:xfrm>
            <a:off x="107950" y="4652963"/>
            <a:ext cx="8785225" cy="201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>
                <a:solidFill>
                  <a:srgbClr val="FFC000"/>
                </a:solidFill>
                <a:latin typeface="Verdana" pitchFamily="34" charset="0"/>
              </a:rPr>
              <a:t>Exclusion</a:t>
            </a:r>
            <a:r>
              <a:rPr lang="it-IT" b="0" i="0" dirty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b="0" i="0" dirty="0" err="1">
                <a:solidFill>
                  <a:srgbClr val="FFC000"/>
                </a:solidFill>
                <a:latin typeface="Verdana" pitchFamily="34" charset="0"/>
              </a:rPr>
              <a:t>criteria</a:t>
            </a:r>
            <a:r>
              <a:rPr lang="it-IT" b="0" i="0" dirty="0">
                <a:latin typeface="Verdana" pitchFamily="34" charset="0"/>
              </a:rPr>
              <a:t>: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 smtClean="0">
                <a:latin typeface="Verdana" pitchFamily="34" charset="0"/>
              </a:rPr>
              <a:t>Not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residents</a:t>
            </a:r>
            <a:r>
              <a:rPr lang="it-IT" sz="2000" b="0" i="0" dirty="0" smtClean="0">
                <a:latin typeface="Verdana" pitchFamily="34" charset="0"/>
              </a:rPr>
              <a:t>/</a:t>
            </a:r>
            <a:r>
              <a:rPr lang="it-IT" sz="2000" b="0" i="0" dirty="0" err="1" smtClean="0">
                <a:latin typeface="Verdana" pitchFamily="34" charset="0"/>
              </a:rPr>
              <a:t>not</a:t>
            </a:r>
            <a:r>
              <a:rPr lang="it-IT" sz="2000" b="0" i="0" dirty="0" smtClean="0">
                <a:latin typeface="Verdana" pitchFamily="34" charset="0"/>
              </a:rPr>
              <a:t> in </a:t>
            </a:r>
            <a:r>
              <a:rPr lang="it-IT" sz="2000" b="0" i="0" dirty="0" err="1" smtClean="0">
                <a:latin typeface="Verdana" pitchFamily="34" charset="0"/>
              </a:rPr>
              <a:t>charge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of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Regional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Health</a:t>
            </a:r>
            <a:r>
              <a:rPr lang="it-IT" sz="2000" b="0" i="0" dirty="0" smtClean="0">
                <a:latin typeface="Verdana" pitchFamily="34" charset="0"/>
              </a:rPr>
              <a:t> System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 smtClean="0">
                <a:latin typeface="Verdana" pitchFamily="34" charset="0"/>
              </a:rPr>
              <a:t>Previous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fractures</a:t>
            </a:r>
            <a:endParaRPr lang="it-IT" sz="2000" b="0" i="0" dirty="0" smtClean="0">
              <a:latin typeface="Verdana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smtClean="0">
                <a:latin typeface="Verdana" pitchFamily="34" charset="0"/>
              </a:rPr>
              <a:t>Multiple trauma</a:t>
            </a:r>
            <a:endParaRPr lang="it-IT" sz="2000" b="0" i="0" dirty="0">
              <a:latin typeface="Verdana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>
                <a:latin typeface="Verdana" pitchFamily="34" charset="0"/>
              </a:rPr>
              <a:t>History</a:t>
            </a:r>
            <a:r>
              <a:rPr lang="it-IT" sz="2000" b="0" i="0" dirty="0">
                <a:latin typeface="Verdana" pitchFamily="34" charset="0"/>
              </a:rPr>
              <a:t> of </a:t>
            </a:r>
            <a:r>
              <a:rPr lang="it-IT" sz="2000" b="0" i="0" dirty="0" err="1">
                <a:latin typeface="Verdana" pitchFamily="34" charset="0"/>
              </a:rPr>
              <a:t>malignancies</a:t>
            </a:r>
            <a:r>
              <a:rPr lang="it-IT" sz="2000" b="0" i="0" dirty="0">
                <a:latin typeface="Verdana" pitchFamily="34" charset="0"/>
              </a:rPr>
              <a:t>, </a:t>
            </a:r>
            <a:r>
              <a:rPr lang="it-IT" sz="2000" b="0" i="0" dirty="0" err="1">
                <a:latin typeface="Verdana" pitchFamily="34" charset="0"/>
              </a:rPr>
              <a:t>Paget’s</a:t>
            </a:r>
            <a:r>
              <a:rPr lang="it-IT" sz="2000" b="0" i="0" dirty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disease</a:t>
            </a:r>
            <a:endParaRPr lang="it-IT" sz="2000" b="0" i="0" dirty="0" smtClean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sp>
        <p:nvSpPr>
          <p:cNvPr id="8" name="Segnaposto contenuto 2"/>
          <p:cNvSpPr>
            <a:spLocks/>
          </p:cNvSpPr>
          <p:nvPr/>
        </p:nvSpPr>
        <p:spPr bwMode="auto">
          <a:xfrm>
            <a:off x="107950" y="1341438"/>
            <a:ext cx="8785225" cy="273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smtClean="0">
                <a:solidFill>
                  <a:srgbClr val="FFC000"/>
                </a:solidFill>
                <a:latin typeface="Verdana" pitchFamily="34" charset="0"/>
              </a:rPr>
              <a:t>Data </a:t>
            </a: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sources</a:t>
            </a:r>
            <a:r>
              <a:rPr lang="it-IT" b="0" i="0" dirty="0" err="1" smtClean="0">
                <a:latin typeface="Verdana" pitchFamily="34" charset="0"/>
              </a:rPr>
              <a:t>:Lazio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Health</a:t>
            </a:r>
            <a:r>
              <a:rPr lang="it-IT" b="0" i="0" dirty="0" smtClean="0">
                <a:latin typeface="Verdana" pitchFamily="34" charset="0"/>
              </a:rPr>
              <a:t> Information Systems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 smtClean="0">
              <a:latin typeface="Verdana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smtClean="0">
                <a:latin typeface="Verdana" pitchFamily="34" charset="0"/>
              </a:rPr>
              <a:t>Hospital Information System (HIS) + ER </a:t>
            </a:r>
            <a:r>
              <a:rPr lang="it-IT" sz="2000" b="0" i="0" dirty="0" err="1" smtClean="0">
                <a:latin typeface="Verdana" pitchFamily="34" charset="0"/>
              </a:rPr>
              <a:t>visits</a:t>
            </a:r>
            <a:endParaRPr lang="it-IT" b="0" i="0" dirty="0" smtClean="0">
              <a:latin typeface="Verdana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 smtClean="0">
                <a:latin typeface="Verdana" pitchFamily="34" charset="0"/>
              </a:rPr>
              <a:t>Drug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dispensing</a:t>
            </a:r>
            <a:r>
              <a:rPr lang="it-IT" sz="2000" b="0" i="0" dirty="0" smtClean="0">
                <a:latin typeface="Verdana" pitchFamily="34" charset="0"/>
              </a:rPr>
              <a:t> </a:t>
            </a:r>
            <a:r>
              <a:rPr lang="it-IT" sz="2000" b="0" i="0" dirty="0" err="1" smtClean="0">
                <a:latin typeface="Verdana" pitchFamily="34" charset="0"/>
              </a:rPr>
              <a:t>registry</a:t>
            </a:r>
            <a:r>
              <a:rPr lang="it-IT" sz="2000" b="0" i="0" dirty="0" smtClean="0">
                <a:latin typeface="Verdana" pitchFamily="34" charset="0"/>
              </a:rPr>
              <a:t> (PHARM)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>
                <a:latin typeface="Verdana" pitchFamily="34" charset="0"/>
              </a:rPr>
              <a:t>Health-tax</a:t>
            </a:r>
            <a:r>
              <a:rPr lang="it-IT" sz="2000" b="0" i="0" dirty="0">
                <a:latin typeface="Verdana" pitchFamily="34" charset="0"/>
              </a:rPr>
              <a:t> </a:t>
            </a:r>
            <a:r>
              <a:rPr lang="it-IT" sz="2000" b="0" i="0" dirty="0" err="1">
                <a:latin typeface="Verdana" pitchFamily="34" charset="0"/>
              </a:rPr>
              <a:t>exemption</a:t>
            </a:r>
            <a:r>
              <a:rPr lang="it-IT" sz="2000" b="0" i="0" dirty="0">
                <a:latin typeface="Verdana" pitchFamily="34" charset="0"/>
              </a:rPr>
              <a:t> </a:t>
            </a:r>
            <a:r>
              <a:rPr lang="it-IT" sz="2000" b="0" i="0" dirty="0" err="1">
                <a:latin typeface="Verdana" pitchFamily="34" charset="0"/>
              </a:rPr>
              <a:t>registry</a:t>
            </a:r>
            <a:r>
              <a:rPr lang="it-IT" sz="2000" b="0" i="0" dirty="0">
                <a:latin typeface="Verdana" pitchFamily="34" charset="0"/>
              </a:rPr>
              <a:t> </a:t>
            </a:r>
            <a:endParaRPr lang="it-IT" sz="2000" b="0" i="0" dirty="0" smtClean="0">
              <a:latin typeface="Verdana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it-IT" sz="2000" b="0" i="0" dirty="0" err="1" smtClean="0">
                <a:latin typeface="Verdana" pitchFamily="34" charset="0"/>
              </a:rPr>
              <a:t>Mortality</a:t>
            </a:r>
            <a:r>
              <a:rPr lang="it-IT" sz="2000" b="0" i="0" dirty="0" smtClean="0">
                <a:latin typeface="Verdana" pitchFamily="34" charset="0"/>
              </a:rPr>
              <a:t> Information System (MIS) </a:t>
            </a:r>
            <a:endParaRPr lang="it-IT" sz="2000" b="0" i="0" dirty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31602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sp>
        <p:nvSpPr>
          <p:cNvPr id="4" name="Segnaposto contenuto 2"/>
          <p:cNvSpPr>
            <a:spLocks/>
          </p:cNvSpPr>
          <p:nvPr/>
        </p:nvSpPr>
        <p:spPr bwMode="auto">
          <a:xfrm>
            <a:off x="0" y="1268760"/>
            <a:ext cx="8785225" cy="791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smtClean="0">
                <a:solidFill>
                  <a:srgbClr val="FFC000"/>
                </a:solidFill>
                <a:latin typeface="Verdana" pitchFamily="34" charset="0"/>
              </a:rPr>
              <a:t>Cases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patients</a:t>
            </a:r>
            <a:r>
              <a:rPr lang="it-IT" b="0" i="0" dirty="0" smtClean="0">
                <a:latin typeface="Verdana" pitchFamily="34" charset="0"/>
              </a:rPr>
              <a:t> with a </a:t>
            </a:r>
            <a:r>
              <a:rPr lang="it-IT" b="0" i="0" dirty="0" err="1" smtClean="0">
                <a:latin typeface="Verdana" pitchFamily="34" charset="0"/>
              </a:rPr>
              <a:t>second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fracture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within</a:t>
            </a:r>
            <a:r>
              <a:rPr lang="it-IT" b="0" i="0" dirty="0" smtClean="0">
                <a:latin typeface="Verdana" pitchFamily="34" charset="0"/>
              </a:rPr>
              <a:t> 1 </a:t>
            </a:r>
            <a:r>
              <a:rPr lang="it-IT" b="0" i="0" dirty="0" err="1" smtClean="0">
                <a:latin typeface="Verdana" pitchFamily="34" charset="0"/>
              </a:rPr>
              <a:t>year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after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discharge</a:t>
            </a:r>
            <a:r>
              <a:rPr lang="it-IT" b="0" i="0" dirty="0" smtClean="0">
                <a:latin typeface="Verdana" pitchFamily="34" charset="0"/>
              </a:rPr>
              <a:t> (</a:t>
            </a:r>
            <a:r>
              <a:rPr lang="it-IT" b="0" i="0" dirty="0" err="1" smtClean="0">
                <a:latin typeface="Verdana" pitchFamily="34" charset="0"/>
              </a:rPr>
              <a:t>excluding</a:t>
            </a:r>
            <a:r>
              <a:rPr lang="it-IT" b="0" i="0" dirty="0" smtClean="0">
                <a:latin typeface="Verdana" pitchFamily="34" charset="0"/>
              </a:rPr>
              <a:t> the first </a:t>
            </a:r>
            <a:r>
              <a:rPr lang="it-IT" b="0" i="0" dirty="0" err="1" smtClean="0">
                <a:latin typeface="Verdana" pitchFamily="34" charset="0"/>
              </a:rPr>
              <a:t>month</a:t>
            </a:r>
            <a:r>
              <a:rPr lang="it-IT" b="0" i="0" dirty="0" smtClean="0">
                <a:latin typeface="Verdana" pitchFamily="34" charset="0"/>
              </a:rPr>
              <a:t>)  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5" name="Segnaposto contenuto 2"/>
          <p:cNvSpPr>
            <a:spLocks/>
          </p:cNvSpPr>
          <p:nvPr/>
        </p:nvSpPr>
        <p:spPr bwMode="auto">
          <a:xfrm>
            <a:off x="0" y="2636912"/>
            <a:ext cx="8785225" cy="93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Controls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patients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without</a:t>
            </a:r>
            <a:r>
              <a:rPr lang="it-IT" b="0" i="0" dirty="0" smtClean="0">
                <a:latin typeface="Verdana" pitchFamily="34" charset="0"/>
              </a:rPr>
              <a:t> a </a:t>
            </a:r>
            <a:r>
              <a:rPr lang="it-IT" b="0" i="0" dirty="0" err="1" smtClean="0">
                <a:latin typeface="Verdana" pitchFamily="34" charset="0"/>
              </a:rPr>
              <a:t>second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fracture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whithin</a:t>
            </a:r>
            <a:r>
              <a:rPr lang="it-IT" b="0" i="0" dirty="0" smtClean="0">
                <a:latin typeface="Verdana" pitchFamily="34" charset="0"/>
              </a:rPr>
              <a:t> the case </a:t>
            </a:r>
            <a:r>
              <a:rPr lang="it-IT" b="0" i="0" dirty="0" err="1" smtClean="0">
                <a:latin typeface="Verdana" pitchFamily="34" charset="0"/>
              </a:rPr>
              <a:t>follow</a:t>
            </a:r>
            <a:r>
              <a:rPr lang="it-IT" b="0" i="0" dirty="0" smtClean="0">
                <a:latin typeface="Verdana" pitchFamily="34" charset="0"/>
              </a:rPr>
              <a:t> up time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8" name="Segnaposto contenuto 2"/>
          <p:cNvSpPr>
            <a:spLocks/>
          </p:cNvSpPr>
          <p:nvPr/>
        </p:nvSpPr>
        <p:spPr bwMode="auto">
          <a:xfrm>
            <a:off x="32395" y="3861048"/>
            <a:ext cx="87852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smtClean="0">
                <a:solidFill>
                  <a:srgbClr val="FFC000"/>
                </a:solidFill>
                <a:latin typeface="Verdana" pitchFamily="34" charset="0"/>
              </a:rPr>
              <a:t>Ratio</a:t>
            </a:r>
            <a:r>
              <a:rPr lang="it-IT" b="0" i="0" dirty="0" smtClean="0">
                <a:latin typeface="Verdana" pitchFamily="34" charset="0"/>
              </a:rPr>
              <a:t>: 4 </a:t>
            </a:r>
            <a:r>
              <a:rPr lang="it-IT" b="0" i="0" dirty="0" err="1" smtClean="0">
                <a:latin typeface="Verdana" pitchFamily="34" charset="0"/>
              </a:rPr>
              <a:t>controls</a:t>
            </a:r>
            <a:r>
              <a:rPr lang="it-IT" b="0" i="0" dirty="0" smtClean="0">
                <a:latin typeface="Verdana" pitchFamily="34" charset="0"/>
              </a:rPr>
              <a:t> for </a:t>
            </a:r>
            <a:r>
              <a:rPr lang="it-IT" b="0" i="0" dirty="0" err="1" smtClean="0">
                <a:latin typeface="Verdana" pitchFamily="34" charset="0"/>
              </a:rPr>
              <a:t>each</a:t>
            </a:r>
            <a:r>
              <a:rPr lang="it-IT" b="0" i="0" dirty="0" smtClean="0">
                <a:latin typeface="Verdana" pitchFamily="34" charset="0"/>
              </a:rPr>
              <a:t> case 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7" name="Segnaposto contenuto 2"/>
          <p:cNvSpPr>
            <a:spLocks/>
          </p:cNvSpPr>
          <p:nvPr/>
        </p:nvSpPr>
        <p:spPr bwMode="auto">
          <a:xfrm>
            <a:off x="35496" y="5093568"/>
            <a:ext cx="90010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smtClean="0">
                <a:solidFill>
                  <a:srgbClr val="FFC000"/>
                </a:solidFill>
                <a:latin typeface="Verdana" pitchFamily="34" charset="0"/>
              </a:rPr>
              <a:t>Matching </a:t>
            </a: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variables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age</a:t>
            </a:r>
            <a:r>
              <a:rPr lang="it-IT" b="0" i="0" dirty="0" smtClean="0">
                <a:latin typeface="Verdana" pitchFamily="34" charset="0"/>
              </a:rPr>
              <a:t>, gender and case follow-up time</a:t>
            </a:r>
            <a:endParaRPr lang="it-IT" b="0" i="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94584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sp>
        <p:nvSpPr>
          <p:cNvPr id="4" name="Segnaposto contenuto 2"/>
          <p:cNvSpPr>
            <a:spLocks/>
          </p:cNvSpPr>
          <p:nvPr/>
        </p:nvSpPr>
        <p:spPr bwMode="auto">
          <a:xfrm>
            <a:off x="0" y="1052736"/>
            <a:ext cx="9144000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Exposure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adherence</a:t>
            </a:r>
            <a:r>
              <a:rPr lang="it-IT" b="0" i="0" dirty="0" smtClean="0">
                <a:latin typeface="Verdana" pitchFamily="34" charset="0"/>
              </a:rPr>
              <a:t> to </a:t>
            </a:r>
            <a:r>
              <a:rPr lang="it-IT" b="0" i="0" dirty="0" err="1" smtClean="0">
                <a:latin typeface="Verdana" pitchFamily="34" charset="0"/>
              </a:rPr>
              <a:t>anti-osteoporotic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therapy</a:t>
            </a:r>
            <a:endParaRPr lang="it-IT" b="0" i="0" dirty="0" smtClean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 smtClean="0">
              <a:solidFill>
                <a:srgbClr val="FFC000"/>
              </a:solidFill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Measure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proportion</a:t>
            </a:r>
            <a:r>
              <a:rPr lang="it-IT" b="0" i="0" dirty="0" smtClean="0">
                <a:latin typeface="Verdana" pitchFamily="34" charset="0"/>
              </a:rPr>
              <a:t> of </a:t>
            </a:r>
            <a:r>
              <a:rPr lang="it-IT" b="0" i="0" dirty="0" err="1" smtClean="0">
                <a:latin typeface="Verdana" pitchFamily="34" charset="0"/>
              </a:rPr>
              <a:t>days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covered</a:t>
            </a:r>
            <a:r>
              <a:rPr lang="it-IT" b="0" i="0" dirty="0" smtClean="0">
                <a:latin typeface="Verdana" pitchFamily="34" charset="0"/>
              </a:rPr>
              <a:t> by </a:t>
            </a:r>
            <a:r>
              <a:rPr lang="it-IT" b="0" i="0" dirty="0" err="1" smtClean="0">
                <a:latin typeface="Verdana" pitchFamily="34" charset="0"/>
              </a:rPr>
              <a:t>drug</a:t>
            </a:r>
            <a:r>
              <a:rPr lang="it-IT" b="0" i="0" dirty="0" smtClean="0">
                <a:latin typeface="Verdana" pitchFamily="34" charset="0"/>
              </a:rPr>
              <a:t> (PDC)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 smtClean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smtClean="0">
                <a:latin typeface="Verdana" pitchFamily="34" charset="0"/>
              </a:rPr>
              <a:t>PDC=</a:t>
            </a:r>
            <a:r>
              <a:rPr lang="en-GB" b="0" i="0" dirty="0" smtClean="0">
                <a:latin typeface="Verdana" pitchFamily="34" charset="0"/>
              </a:rPr>
              <a:t>days of treatment</a:t>
            </a:r>
            <a:r>
              <a:rPr lang="it-IT" b="0" i="0" dirty="0" smtClean="0">
                <a:latin typeface="Verdana" pitchFamily="34" charset="0"/>
              </a:rPr>
              <a:t>/</a:t>
            </a:r>
            <a:r>
              <a:rPr lang="it-IT" b="0" i="0" dirty="0" err="1" smtClean="0">
                <a:latin typeface="Verdana" pitchFamily="34" charset="0"/>
              </a:rPr>
              <a:t>days</a:t>
            </a:r>
            <a:r>
              <a:rPr lang="it-IT" b="0" i="0" dirty="0" smtClean="0">
                <a:latin typeface="Verdana" pitchFamily="34" charset="0"/>
              </a:rPr>
              <a:t> of follow-up</a:t>
            </a:r>
            <a:endParaRPr lang="it-IT" b="0" i="0" dirty="0">
              <a:latin typeface="Verdana" pitchFamily="34" charset="0"/>
            </a:endParaRP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 smtClean="0">
              <a:latin typeface="Verdana" pitchFamily="34" charset="0"/>
            </a:endParaRP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latin typeface="Verdana" pitchFamily="34" charset="0"/>
              </a:rPr>
              <a:t>Adherent</a:t>
            </a:r>
            <a:r>
              <a:rPr lang="it-IT" b="0" i="0" dirty="0" smtClean="0">
                <a:latin typeface="Verdana" pitchFamily="34" charset="0"/>
              </a:rPr>
              <a:t>: PDC≥80%</a:t>
            </a: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latin typeface="Verdana" pitchFamily="34" charset="0"/>
              </a:rPr>
              <a:t>Partially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adherent</a:t>
            </a:r>
            <a:r>
              <a:rPr lang="it-IT" b="0" i="0" dirty="0" smtClean="0">
                <a:latin typeface="Verdana" pitchFamily="34" charset="0"/>
              </a:rPr>
              <a:t>: 20%≤PDC&lt;80%</a:t>
            </a: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latin typeface="Verdana" pitchFamily="34" charset="0"/>
              </a:rPr>
              <a:t>Not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adherent</a:t>
            </a:r>
            <a:r>
              <a:rPr lang="it-IT" b="0" i="0" dirty="0" smtClean="0">
                <a:latin typeface="Verdana" pitchFamily="34" charset="0"/>
              </a:rPr>
              <a:t>: PDC&lt;20%</a:t>
            </a:r>
          </a:p>
        </p:txBody>
      </p:sp>
    </p:spTree>
    <p:extLst>
      <p:ext uri="{BB962C8B-B14F-4D97-AF65-F5344CB8AC3E}">
        <p14:creationId xmlns="" xmlns:p14="http://schemas.microsoft.com/office/powerpoint/2010/main" val="8646756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sp>
        <p:nvSpPr>
          <p:cNvPr id="4" name="Segnaposto contenuto 2"/>
          <p:cNvSpPr>
            <a:spLocks/>
          </p:cNvSpPr>
          <p:nvPr/>
        </p:nvSpPr>
        <p:spPr bwMode="auto">
          <a:xfrm>
            <a:off x="0" y="1052736"/>
            <a:ext cx="8785225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 smtClean="0">
              <a:latin typeface="Verdana" pitchFamily="34" charset="0"/>
            </a:endParaRP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 smtClean="0">
              <a:latin typeface="Verdana" pitchFamily="34" charset="0"/>
            </a:endParaRP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>
              <a:latin typeface="Verdana" pitchFamily="34" charset="0"/>
            </a:endParaRPr>
          </a:p>
          <a:p>
            <a:pPr lvl="4"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smtClean="0">
                <a:latin typeface="Verdana" pitchFamily="34" charset="0"/>
              </a:rPr>
              <a:t>  </a:t>
            </a:r>
            <a:endParaRPr lang="it-IT" b="0" i="0" dirty="0">
              <a:latin typeface="Verdana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0" y="1196752"/>
            <a:ext cx="9144000" cy="467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Assumptions</a:t>
            </a:r>
            <a:r>
              <a:rPr lang="it-IT" b="0" i="0" dirty="0" smtClean="0">
                <a:latin typeface="Verdana" pitchFamily="34" charset="0"/>
              </a:rPr>
              <a:t>: 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prescriptions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u="sng" dirty="0" err="1" smtClean="0">
                <a:latin typeface="Verdana" pitchFamily="34" charset="0"/>
              </a:rPr>
              <a:t>equals</a:t>
            </a:r>
            <a:r>
              <a:rPr lang="it-IT" b="0" i="0" u="sng" dirty="0" smtClean="0">
                <a:latin typeface="Verdana" pitchFamily="34" charset="0"/>
              </a:rPr>
              <a:t> </a:t>
            </a:r>
            <a:r>
              <a:rPr lang="it-IT" b="0" i="0" u="sng" dirty="0" err="1" smtClean="0">
                <a:latin typeface="Verdana" pitchFamily="34" charset="0"/>
              </a:rPr>
              <a:t>to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consumption</a:t>
            </a:r>
            <a:endParaRPr lang="it-IT" b="0" i="0" dirty="0" smtClean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patients</a:t>
            </a:r>
            <a:r>
              <a:rPr lang="it-IT" b="0" i="0" dirty="0" smtClean="0">
                <a:latin typeface="Verdana" pitchFamily="34" charset="0"/>
              </a:rPr>
              <a:t> take </a:t>
            </a:r>
            <a:r>
              <a:rPr lang="it-IT" b="0" i="0" dirty="0" err="1" smtClean="0">
                <a:latin typeface="Verdana" pitchFamily="34" charset="0"/>
              </a:rPr>
              <a:t>drugs</a:t>
            </a:r>
            <a:r>
              <a:rPr lang="it-IT" b="0" i="0" dirty="0" smtClean="0">
                <a:latin typeface="Verdana" pitchFamily="34" charset="0"/>
              </a:rPr>
              <a:t> at the </a:t>
            </a:r>
            <a:r>
              <a:rPr lang="it-IT" b="0" i="0" dirty="0" err="1" smtClean="0">
                <a:latin typeface="Verdana" pitchFamily="34" charset="0"/>
              </a:rPr>
              <a:t>defined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daily</a:t>
            </a:r>
            <a:r>
              <a:rPr lang="it-IT" b="0" i="0" dirty="0" smtClean="0">
                <a:latin typeface="Verdana" pitchFamily="34" charset="0"/>
              </a:rPr>
              <a:t> dose 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patients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en-GB" b="0" i="0" dirty="0" smtClean="0">
                <a:latin typeface="Verdana" pitchFamily="34" charset="0"/>
              </a:rPr>
              <a:t>finish the current fill before starting a new one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en-GB" b="0" i="0" dirty="0" smtClean="0">
                <a:latin typeface="Verdana" pitchFamily="34" charset="0"/>
              </a:rPr>
              <a:t> subtraction </a:t>
            </a:r>
            <a:r>
              <a:rPr lang="en-GB" b="0" i="0" dirty="0" smtClean="0">
                <a:latin typeface="Verdana" pitchFamily="34" charset="0"/>
              </a:rPr>
              <a:t>of the total number of days spent in inpatient regimen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en-GB" b="0" i="0" dirty="0" smtClean="0">
                <a:latin typeface="Verdana" pitchFamily="34" charset="0"/>
              </a:rPr>
              <a:t>for </a:t>
            </a:r>
            <a:r>
              <a:rPr lang="en-GB" b="0" i="0" dirty="0" smtClean="0">
                <a:latin typeface="Verdana" pitchFamily="34" charset="0"/>
              </a:rPr>
              <a:t>patients already on treatment at enrolment, remaining days from the last prescription were </a:t>
            </a:r>
            <a:r>
              <a:rPr lang="en-GB" b="0" i="0" dirty="0" smtClean="0">
                <a:latin typeface="Verdana" pitchFamily="34" charset="0"/>
              </a:rPr>
              <a:t>added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en-GB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truncation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of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en-GB" b="0" i="0" dirty="0" smtClean="0">
                <a:latin typeface="Verdana" pitchFamily="34" charset="0"/>
              </a:rPr>
              <a:t>days of utilization that falls after the end of follow-up time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endParaRPr lang="it-IT" b="0" i="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46756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sp>
        <p:nvSpPr>
          <p:cNvPr id="4" name="Segnaposto contenuto 2"/>
          <p:cNvSpPr>
            <a:spLocks/>
          </p:cNvSpPr>
          <p:nvPr/>
        </p:nvSpPr>
        <p:spPr bwMode="auto">
          <a:xfrm>
            <a:off x="0" y="1556792"/>
            <a:ext cx="9134475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Potential</a:t>
            </a:r>
            <a:r>
              <a:rPr lang="it-IT" b="0" i="0" dirty="0" smtClean="0">
                <a:solidFill>
                  <a:srgbClr val="FFC000"/>
                </a:solidFill>
                <a:latin typeface="Verdana" pitchFamily="34" charset="0"/>
              </a:rPr>
              <a:t> </a:t>
            </a:r>
            <a:r>
              <a:rPr lang="it-IT" b="0" i="0" dirty="0" err="1" smtClean="0">
                <a:solidFill>
                  <a:srgbClr val="FFC000"/>
                </a:solidFill>
                <a:latin typeface="Verdana" pitchFamily="34" charset="0"/>
              </a:rPr>
              <a:t>confounders</a:t>
            </a:r>
            <a:r>
              <a:rPr lang="it-IT" b="0" i="0" dirty="0" smtClean="0">
                <a:latin typeface="Verdana" pitchFamily="34" charset="0"/>
              </a:rPr>
              <a:t>: 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it-IT" b="0" i="0" dirty="0" err="1" smtClean="0">
                <a:latin typeface="Verdana" pitchFamily="34" charset="0"/>
              </a:rPr>
              <a:t>chronic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medical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conditions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smtClean="0">
                <a:latin typeface="Verdana" pitchFamily="34" charset="0"/>
              </a:rPr>
              <a:t>(</a:t>
            </a:r>
            <a:r>
              <a:rPr lang="it-IT" b="0" i="0" dirty="0" err="1" smtClean="0">
                <a:latin typeface="Verdana" pitchFamily="34" charset="0"/>
              </a:rPr>
              <a:t>rheumatoid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arthritis</a:t>
            </a:r>
            <a:r>
              <a:rPr lang="it-IT" b="0" i="0" dirty="0" smtClean="0">
                <a:latin typeface="Verdana" pitchFamily="34" charset="0"/>
              </a:rPr>
              <a:t>,</a:t>
            </a:r>
            <a:r>
              <a:rPr lang="it-IT" dirty="0"/>
              <a:t> </a:t>
            </a:r>
            <a:r>
              <a:rPr lang="it-IT" b="0" i="0" dirty="0" err="1" smtClean="0">
                <a:latin typeface="Verdana" pitchFamily="34" charset="0"/>
              </a:rPr>
              <a:t>epilepsy</a:t>
            </a:r>
            <a:r>
              <a:rPr lang="it-IT" b="0" i="0" dirty="0">
                <a:latin typeface="Verdana" pitchFamily="34" charset="0"/>
              </a:rPr>
              <a:t>, </a:t>
            </a:r>
            <a:r>
              <a:rPr lang="it-IT" b="0" i="0" dirty="0" err="1">
                <a:latin typeface="Verdana" pitchFamily="34" charset="0"/>
              </a:rPr>
              <a:t>malabsorption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sindromes</a:t>
            </a:r>
            <a:r>
              <a:rPr lang="it-IT" b="0" i="0" dirty="0">
                <a:latin typeface="Verdana" pitchFamily="34" charset="0"/>
              </a:rPr>
              <a:t>, </a:t>
            </a:r>
            <a:r>
              <a:rPr lang="it-IT" b="0" i="0" dirty="0" err="1">
                <a:latin typeface="Verdana" pitchFamily="34" charset="0"/>
              </a:rPr>
              <a:t>diabetes</a:t>
            </a:r>
            <a:r>
              <a:rPr lang="it-IT" b="0" i="0" dirty="0">
                <a:latin typeface="Verdana" pitchFamily="34" charset="0"/>
              </a:rPr>
              <a:t>, </a:t>
            </a:r>
            <a:r>
              <a:rPr lang="it-IT" b="0" i="0" dirty="0" err="1" smtClean="0">
                <a:latin typeface="Verdana" pitchFamily="34" charset="0"/>
              </a:rPr>
              <a:t>cardiovascular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>
                <a:latin typeface="Verdana" pitchFamily="34" charset="0"/>
              </a:rPr>
              <a:t>diseases</a:t>
            </a:r>
            <a:r>
              <a:rPr lang="it-IT" b="0" i="0" dirty="0">
                <a:latin typeface="Verdana" pitchFamily="34" charset="0"/>
              </a:rPr>
              <a:t>….) 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-"/>
            </a:pPr>
            <a:r>
              <a:rPr lang="it-IT" b="0" i="0" dirty="0" smtClean="0">
                <a:latin typeface="Verdana" pitchFamily="34" charset="0"/>
              </a:rPr>
              <a:t>use of </a:t>
            </a:r>
            <a:r>
              <a:rPr lang="it-IT" b="0" i="0" dirty="0" err="1" smtClean="0">
                <a:latin typeface="Verdana" pitchFamily="34" charset="0"/>
              </a:rPr>
              <a:t>certain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drugs</a:t>
            </a:r>
            <a:r>
              <a:rPr lang="it-IT" b="0" i="0" dirty="0" smtClean="0">
                <a:latin typeface="Verdana" pitchFamily="34" charset="0"/>
              </a:rPr>
              <a:t> (</a:t>
            </a:r>
            <a:r>
              <a:rPr lang="it-IT" b="0" i="0" dirty="0" err="1" smtClean="0">
                <a:latin typeface="Verdana" pitchFamily="34" charset="0"/>
              </a:rPr>
              <a:t>corticosteroids</a:t>
            </a:r>
            <a:r>
              <a:rPr lang="it-IT" b="0" i="0" dirty="0" smtClean="0">
                <a:latin typeface="Verdana" pitchFamily="34" charset="0"/>
              </a:rPr>
              <a:t>, </a:t>
            </a:r>
            <a:r>
              <a:rPr lang="it-IT" b="0" i="0" dirty="0" err="1" smtClean="0">
                <a:latin typeface="Verdana" pitchFamily="34" charset="0"/>
              </a:rPr>
              <a:t>antidepressants</a:t>
            </a:r>
            <a:r>
              <a:rPr lang="it-IT" b="0" i="0" dirty="0" smtClean="0">
                <a:latin typeface="Verdana" pitchFamily="34" charset="0"/>
              </a:rPr>
              <a:t>, </a:t>
            </a:r>
            <a:r>
              <a:rPr lang="it-IT" b="0" i="0" dirty="0" err="1" smtClean="0">
                <a:latin typeface="Verdana" pitchFamily="34" charset="0"/>
              </a:rPr>
              <a:t>opioid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analgesics</a:t>
            </a:r>
            <a:r>
              <a:rPr lang="it-IT" b="0" i="0" dirty="0" smtClean="0">
                <a:latin typeface="Verdana" pitchFamily="34" charset="0"/>
              </a:rPr>
              <a:t>….)</a:t>
            </a: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b="0" i="0" dirty="0" smtClean="0">
              <a:latin typeface="Verdan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7409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>
                <a:latin typeface="Verdana" pitchFamily="34" charset="0"/>
              </a:rPr>
              <a:t>METHODS</a:t>
            </a:r>
          </a:p>
        </p:txBody>
      </p:sp>
      <p:cxnSp>
        <p:nvCxnSpPr>
          <p:cNvPr id="3" name="Connettore 1 2"/>
          <p:cNvCxnSpPr/>
          <p:nvPr/>
        </p:nvCxnSpPr>
        <p:spPr>
          <a:xfrm>
            <a:off x="395536" y="2852936"/>
            <a:ext cx="8136904" cy="0"/>
          </a:xfrm>
          <a:prstGeom prst="line">
            <a:avLst/>
          </a:prstGeom>
          <a:ln w="28575">
            <a:solidFill>
              <a:schemeClr val="bg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sellaDiTesto 3"/>
          <p:cNvSpPr txBox="1"/>
          <p:nvPr/>
        </p:nvSpPr>
        <p:spPr>
          <a:xfrm>
            <a:off x="2265356" y="1124743"/>
            <a:ext cx="1514556" cy="461665"/>
          </a:xfrm>
          <a:prstGeom prst="rect">
            <a:avLst/>
          </a:prstGeom>
          <a:noFill/>
          <a:ln>
            <a:noFill/>
          </a:ln>
        </p:spPr>
        <p:txBody>
          <a:bodyPr wrap="square" lIns="36000" rIns="36000" rtlCol="0">
            <a:spAutoFit/>
          </a:bodyPr>
          <a:lstStyle/>
          <a:p>
            <a:pPr algn="ctr"/>
            <a:r>
              <a:rPr lang="it-IT" sz="1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01 </a:t>
            </a:r>
            <a:r>
              <a:rPr lang="it-IT" sz="12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Jan</a:t>
            </a:r>
            <a:r>
              <a:rPr lang="it-IT" sz="1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2006</a:t>
            </a:r>
          </a:p>
          <a:p>
            <a:pPr algn="ctr"/>
            <a:r>
              <a:rPr lang="it-IT" sz="1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Start of </a:t>
            </a:r>
            <a:r>
              <a:rPr lang="it-IT" sz="12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enrolment</a:t>
            </a:r>
            <a:endParaRPr lang="it-IT" sz="12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7452320" y="1124744"/>
            <a:ext cx="1296144" cy="461665"/>
          </a:xfrm>
          <a:prstGeom prst="rect">
            <a:avLst/>
          </a:prstGeom>
          <a:noFill/>
          <a:ln>
            <a:noFill/>
          </a:ln>
        </p:spPr>
        <p:txBody>
          <a:bodyPr wrap="square" lIns="36000" rIns="36000" rtlCol="0">
            <a:spAutoFit/>
          </a:bodyPr>
          <a:lstStyle/>
          <a:p>
            <a:pPr algn="ctr"/>
            <a:r>
              <a:rPr lang="it-IT" sz="1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31 </a:t>
            </a:r>
            <a:r>
              <a:rPr lang="it-IT" sz="12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Dec</a:t>
            </a:r>
            <a:r>
              <a:rPr lang="it-IT" sz="1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2010</a:t>
            </a:r>
          </a:p>
          <a:p>
            <a:pPr algn="ctr"/>
            <a:r>
              <a:rPr lang="it-IT" sz="1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End of follow-up</a:t>
            </a:r>
            <a:endParaRPr lang="it-IT" sz="12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8532440" y="2492896"/>
            <a:ext cx="0" cy="5760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uppo 29"/>
          <p:cNvGrpSpPr/>
          <p:nvPr/>
        </p:nvGrpSpPr>
        <p:grpSpPr>
          <a:xfrm>
            <a:off x="4499992" y="2564904"/>
            <a:ext cx="1080120" cy="1162115"/>
            <a:chOff x="4499992" y="2564904"/>
            <a:chExt cx="1080120" cy="1162115"/>
          </a:xfrm>
        </p:grpSpPr>
        <p:cxnSp>
          <p:nvCxnSpPr>
            <p:cNvPr id="8" name="Connettore 1 7"/>
            <p:cNvCxnSpPr/>
            <p:nvPr/>
          </p:nvCxnSpPr>
          <p:spPr>
            <a:xfrm>
              <a:off x="5508104" y="2564904"/>
              <a:ext cx="0" cy="57606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CasellaDiTesto 8"/>
            <p:cNvSpPr txBox="1"/>
            <p:nvPr/>
          </p:nvSpPr>
          <p:spPr>
            <a:xfrm>
              <a:off x="4499992" y="3284984"/>
              <a:ext cx="1080120" cy="442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30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days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: buffer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period</a:t>
              </a:r>
              <a:endParaRPr lang="it-IT" sz="1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Parentesi graffa aperta 9"/>
            <p:cNvSpPr/>
            <p:nvPr/>
          </p:nvSpPr>
          <p:spPr>
            <a:xfrm rot="16200000">
              <a:off x="4830122" y="2641187"/>
              <a:ext cx="360040" cy="927555"/>
            </a:xfrm>
            <a:prstGeom prst="leftBrace">
              <a:avLst/>
            </a:prstGeom>
            <a:ln w="19050">
              <a:solidFill>
                <a:srgbClr val="FFC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sz="11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uppo 30"/>
          <p:cNvGrpSpPr/>
          <p:nvPr/>
        </p:nvGrpSpPr>
        <p:grpSpPr>
          <a:xfrm>
            <a:off x="6876256" y="1628800"/>
            <a:ext cx="1512168" cy="1224136"/>
            <a:chOff x="6876256" y="1628800"/>
            <a:chExt cx="1512168" cy="1224136"/>
          </a:xfrm>
        </p:grpSpPr>
        <p:cxnSp>
          <p:nvCxnSpPr>
            <p:cNvPr id="12" name="Connettore 1 11"/>
            <p:cNvCxnSpPr/>
            <p:nvPr/>
          </p:nvCxnSpPr>
          <p:spPr>
            <a:xfrm>
              <a:off x="7668344" y="2276872"/>
              <a:ext cx="0" cy="57606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CasellaDiTesto 12"/>
            <p:cNvSpPr txBox="1"/>
            <p:nvPr/>
          </p:nvSpPr>
          <p:spPr>
            <a:xfrm>
              <a:off x="6876256" y="1628800"/>
              <a:ext cx="1512168" cy="6267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Outcome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: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subsequent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first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fracture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(HIS/EIS)</a:t>
              </a:r>
              <a:endParaRPr lang="it-IT" sz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168" name="Gruppo 7167"/>
          <p:cNvGrpSpPr/>
          <p:nvPr/>
        </p:nvGrpSpPr>
        <p:grpSpPr>
          <a:xfrm>
            <a:off x="5846304" y="2564904"/>
            <a:ext cx="1800200" cy="1274773"/>
            <a:chOff x="5846304" y="2564904"/>
            <a:chExt cx="1800200" cy="1274773"/>
          </a:xfrm>
        </p:grpSpPr>
        <p:cxnSp>
          <p:nvCxnSpPr>
            <p:cNvPr id="14" name="Connettore 1 13"/>
            <p:cNvCxnSpPr/>
            <p:nvPr/>
          </p:nvCxnSpPr>
          <p:spPr>
            <a:xfrm>
              <a:off x="6727492" y="2564904"/>
              <a:ext cx="0" cy="576064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CasellaDiTesto 14"/>
            <p:cNvSpPr txBox="1"/>
            <p:nvPr/>
          </p:nvSpPr>
          <p:spPr>
            <a:xfrm>
              <a:off x="5846304" y="3212976"/>
              <a:ext cx="1800200" cy="6267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Censoring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: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mortality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(MIS),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cancer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,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Paget’s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disease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(HIS/EIS)</a:t>
              </a:r>
              <a:endParaRPr lang="it-IT" sz="1200" dirty="0"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6" name="Connettore 2 15"/>
          <p:cNvCxnSpPr/>
          <p:nvPr/>
        </p:nvCxnSpPr>
        <p:spPr>
          <a:xfrm>
            <a:off x="8529299" y="1572723"/>
            <a:ext cx="6283" cy="86525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1 16"/>
          <p:cNvCxnSpPr/>
          <p:nvPr/>
        </p:nvCxnSpPr>
        <p:spPr>
          <a:xfrm>
            <a:off x="2987824" y="2492896"/>
            <a:ext cx="0" cy="5760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395536" y="2545068"/>
            <a:ext cx="0" cy="5760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>
            <a:off x="2981541" y="1606848"/>
            <a:ext cx="6283" cy="86525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69" name="Gruppo 7168"/>
          <p:cNvGrpSpPr/>
          <p:nvPr/>
        </p:nvGrpSpPr>
        <p:grpSpPr>
          <a:xfrm>
            <a:off x="422996" y="3779053"/>
            <a:ext cx="3960438" cy="1474828"/>
            <a:chOff x="422996" y="3779053"/>
            <a:chExt cx="3960438" cy="1474828"/>
          </a:xfrm>
        </p:grpSpPr>
        <p:sp>
          <p:nvSpPr>
            <p:cNvPr id="22" name="CasellaDiTesto 21"/>
            <p:cNvSpPr txBox="1"/>
            <p:nvPr/>
          </p:nvSpPr>
          <p:spPr>
            <a:xfrm>
              <a:off x="2843809" y="3793510"/>
              <a:ext cx="1374906" cy="442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1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year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: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drugs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use (PHARM)</a:t>
              </a:r>
              <a:endParaRPr lang="it-IT" sz="12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Parentesi graffa aperta 22"/>
            <p:cNvSpPr/>
            <p:nvPr/>
          </p:nvSpPr>
          <p:spPr>
            <a:xfrm rot="16200000">
              <a:off x="2151188" y="2285277"/>
              <a:ext cx="504053" cy="3960438"/>
            </a:xfrm>
            <a:prstGeom prst="leftBrace">
              <a:avLst/>
            </a:prstGeom>
            <a:ln w="1905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4" name="CasellaDiTesto 23"/>
            <p:cNvSpPr txBox="1"/>
            <p:nvPr/>
          </p:nvSpPr>
          <p:spPr>
            <a:xfrm>
              <a:off x="1666172" y="4627180"/>
              <a:ext cx="1486400" cy="6267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pPr algn="ctr"/>
              <a:r>
                <a:rPr lang="it-IT" sz="1200" dirty="0" err="1" smtClean="0">
                  <a:solidFill>
                    <a:srgbClr val="FFC000"/>
                  </a:solidFill>
                  <a:latin typeface="Arial" pitchFamily="34" charset="0"/>
                  <a:cs typeface="Arial" pitchFamily="34" charset="0"/>
                </a:rPr>
                <a:t>Comorbidities</a:t>
              </a:r>
              <a:r>
                <a:rPr lang="it-IT" sz="1200" dirty="0" smtClean="0">
                  <a:solidFill>
                    <a:srgbClr val="FFC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it-IT" sz="1200" dirty="0" err="1" smtClean="0">
                  <a:solidFill>
                    <a:srgbClr val="FFC000"/>
                  </a:solidFill>
                  <a:latin typeface="Arial" pitchFamily="34" charset="0"/>
                  <a:cs typeface="Arial" pitchFamily="34" charset="0"/>
                </a:rPr>
                <a:t>assessment</a:t>
              </a:r>
              <a:r>
                <a:rPr lang="it-IT" sz="1200" dirty="0" smtClean="0">
                  <a:solidFill>
                    <a:srgbClr val="FFC000"/>
                  </a:solidFill>
                  <a:latin typeface="Arial" pitchFamily="34" charset="0"/>
                  <a:cs typeface="Arial" pitchFamily="34" charset="0"/>
                </a:rPr>
                <a:t> (HIS/EIS/PHARM)</a:t>
              </a:r>
              <a:endParaRPr lang="it-IT" sz="12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CasellaDiTesto 24"/>
            <p:cNvSpPr txBox="1"/>
            <p:nvPr/>
          </p:nvSpPr>
          <p:spPr>
            <a:xfrm>
              <a:off x="539552" y="3779053"/>
              <a:ext cx="1869820" cy="442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8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years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: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hospitalizations</a:t>
              </a:r>
              <a:r>
                <a:rPr lang="it-IT" sz="12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(HIS/EIS)</a:t>
              </a:r>
              <a:endParaRPr lang="it-IT" sz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171" name="Gruppo 7170"/>
          <p:cNvGrpSpPr/>
          <p:nvPr/>
        </p:nvGrpSpPr>
        <p:grpSpPr>
          <a:xfrm>
            <a:off x="4572002" y="4005063"/>
            <a:ext cx="3960438" cy="879486"/>
            <a:chOff x="4572002" y="4005063"/>
            <a:chExt cx="3960438" cy="879486"/>
          </a:xfrm>
        </p:grpSpPr>
        <p:sp>
          <p:nvSpPr>
            <p:cNvPr id="18" name="Parentesi graffa aperta 17"/>
            <p:cNvSpPr/>
            <p:nvPr/>
          </p:nvSpPr>
          <p:spPr>
            <a:xfrm rot="16200000">
              <a:off x="6300194" y="2276871"/>
              <a:ext cx="504053" cy="3960438"/>
            </a:xfrm>
            <a:prstGeom prst="leftBrace">
              <a:avLst/>
            </a:prstGeom>
            <a:ln w="1905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9" name="CasellaDiTesto 18"/>
            <p:cNvSpPr txBox="1"/>
            <p:nvPr/>
          </p:nvSpPr>
          <p:spPr>
            <a:xfrm>
              <a:off x="5974466" y="4627180"/>
              <a:ext cx="1189822" cy="2573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r>
                <a:rPr lang="it-IT" sz="1200" dirty="0" smtClean="0">
                  <a:solidFill>
                    <a:srgbClr val="FFC000"/>
                  </a:solidFill>
                  <a:latin typeface="Arial" pitchFamily="34" charset="0"/>
                  <a:cs typeface="Arial" pitchFamily="34" charset="0"/>
                </a:rPr>
                <a:t>Follow-up time</a:t>
              </a:r>
              <a:endParaRPr lang="it-IT" sz="12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" name="Rettangolo 1"/>
            <p:cNvSpPr/>
            <p:nvPr/>
          </p:nvSpPr>
          <p:spPr>
            <a:xfrm>
              <a:off x="6897233" y="4016097"/>
              <a:ext cx="62709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1200" dirty="0">
                  <a:latin typeface="Arial" pitchFamily="34" charset="0"/>
                  <a:cs typeface="Arial" pitchFamily="34" charset="0"/>
                </a:rPr>
                <a:t>1 </a:t>
              </a:r>
              <a:r>
                <a:rPr lang="it-IT" sz="1200" dirty="0" err="1">
                  <a:latin typeface="Arial" pitchFamily="34" charset="0"/>
                  <a:cs typeface="Arial" pitchFamily="34" charset="0"/>
                </a:rPr>
                <a:t>year</a:t>
              </a:r>
              <a:endParaRPr lang="it-IT" sz="1200" dirty="0"/>
            </a:p>
          </p:txBody>
        </p:sp>
      </p:grpSp>
      <p:grpSp>
        <p:nvGrpSpPr>
          <p:cNvPr id="26" name="Gruppo 25"/>
          <p:cNvGrpSpPr/>
          <p:nvPr/>
        </p:nvGrpSpPr>
        <p:grpSpPr>
          <a:xfrm>
            <a:off x="3491880" y="2050861"/>
            <a:ext cx="2088232" cy="1065724"/>
            <a:chOff x="3419872" y="2050861"/>
            <a:chExt cx="2088232" cy="1065724"/>
          </a:xfrm>
        </p:grpSpPr>
        <p:sp>
          <p:nvSpPr>
            <p:cNvPr id="11" name="CasellaDiTesto 10"/>
            <p:cNvSpPr txBox="1"/>
            <p:nvPr/>
          </p:nvSpPr>
          <p:spPr>
            <a:xfrm>
              <a:off x="3419872" y="2050861"/>
              <a:ext cx="2088232" cy="4420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36000" tIns="36000" rIns="36000" bIns="36000" rtlCol="0">
              <a:spAutoFit/>
            </a:bodyPr>
            <a:lstStyle/>
            <a:p>
              <a:pPr algn="ctr"/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Discharge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index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it-IT" sz="1200" dirty="0" err="1" smtClean="0">
                  <a:latin typeface="Arial" pitchFamily="34" charset="0"/>
                  <a:cs typeface="Arial" pitchFamily="34" charset="0"/>
                </a:rPr>
                <a:t>admission</a:t>
              </a:r>
              <a:r>
                <a:rPr lang="it-IT" sz="1200" dirty="0" smtClean="0">
                  <a:latin typeface="Arial" pitchFamily="34" charset="0"/>
                  <a:cs typeface="Arial" pitchFamily="34" charset="0"/>
                </a:rPr>
                <a:t> (HIS/EIS)</a:t>
              </a:r>
              <a:endParaRPr lang="it-IT" sz="12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9" name="Connettore 1 28"/>
            <p:cNvCxnSpPr/>
            <p:nvPr/>
          </p:nvCxnSpPr>
          <p:spPr>
            <a:xfrm>
              <a:off x="4425726" y="2540521"/>
              <a:ext cx="0" cy="576064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41606665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 dirty="0" smtClean="0">
                <a:latin typeface="Verdana" pitchFamily="34" charset="0"/>
              </a:rPr>
              <a:t>RESULTS</a:t>
            </a:r>
            <a:endParaRPr lang="it-IT" i="0" dirty="0">
              <a:latin typeface="Verdana" pitchFamily="34" charset="0"/>
            </a:endParaRPr>
          </a:p>
        </p:txBody>
      </p:sp>
      <p:sp>
        <p:nvSpPr>
          <p:cNvPr id="2" name="Freccia a destra 1"/>
          <p:cNvSpPr/>
          <p:nvPr/>
        </p:nvSpPr>
        <p:spPr bwMode="auto">
          <a:xfrm rot="8116160">
            <a:off x="2859027" y="4303138"/>
            <a:ext cx="794792" cy="370278"/>
          </a:xfrm>
          <a:prstGeom prst="rightArrow">
            <a:avLst/>
          </a:prstGeom>
          <a:solidFill>
            <a:srgbClr val="FF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2195736" y="5157192"/>
            <a:ext cx="105874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800" dirty="0" smtClean="0"/>
              <a:t>835 </a:t>
            </a:r>
            <a:r>
              <a:rPr lang="it-IT" sz="1800" dirty="0" err="1" smtClean="0"/>
              <a:t>cases</a:t>
            </a:r>
            <a:endParaRPr lang="it-IT" sz="18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148064" y="5229200"/>
            <a:ext cx="126638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800" dirty="0" smtClean="0"/>
              <a:t>3337 </a:t>
            </a:r>
            <a:r>
              <a:rPr lang="it-IT" sz="1800" dirty="0" err="1" smtClean="0"/>
              <a:t>controls</a:t>
            </a:r>
            <a:endParaRPr lang="it-IT" sz="18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619672" y="1628225"/>
            <a:ext cx="4845946" cy="70788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2000" i="0" dirty="0" smtClean="0"/>
              <a:t>191638</a:t>
            </a:r>
            <a:r>
              <a:rPr lang="it-IT" sz="2000" b="0" i="0" dirty="0" smtClean="0"/>
              <a:t> </a:t>
            </a:r>
            <a:r>
              <a:rPr lang="it-IT" sz="2000" b="0" i="0" dirty="0" err="1" smtClean="0"/>
              <a:t>patients</a:t>
            </a:r>
            <a:r>
              <a:rPr lang="it-IT" sz="2000" b="0" i="0" dirty="0" smtClean="0"/>
              <a:t> </a:t>
            </a:r>
            <a:r>
              <a:rPr lang="it-IT" sz="2000" b="0" i="0" dirty="0" err="1" smtClean="0"/>
              <a:t>admitted</a:t>
            </a:r>
            <a:r>
              <a:rPr lang="it-IT" sz="2000" b="0" i="0" dirty="0" smtClean="0"/>
              <a:t> to hospital/ER for </a:t>
            </a:r>
            <a:r>
              <a:rPr lang="it-IT" sz="2000" b="0" i="0" dirty="0" err="1" smtClean="0"/>
              <a:t>fracture</a:t>
            </a:r>
            <a:endParaRPr lang="it-IT" sz="2000" b="0" i="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1195244" y="3460938"/>
            <a:ext cx="5688632" cy="4001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i="0" dirty="0" smtClean="0"/>
              <a:t>10722</a:t>
            </a:r>
            <a:r>
              <a:rPr lang="it-IT" sz="2000" b="0" i="0" dirty="0" smtClean="0"/>
              <a:t> </a:t>
            </a:r>
            <a:r>
              <a:rPr lang="it-IT" sz="2000" b="0" i="0" dirty="0" err="1" smtClean="0"/>
              <a:t>patients</a:t>
            </a:r>
            <a:r>
              <a:rPr lang="it-IT" sz="2000" b="0" i="0" dirty="0" smtClean="0"/>
              <a:t> (</a:t>
            </a:r>
            <a:r>
              <a:rPr lang="it-IT" sz="2000" b="0" i="0" dirty="0" err="1" smtClean="0"/>
              <a:t>re-fracture</a:t>
            </a:r>
            <a:r>
              <a:rPr lang="it-IT" sz="2000" b="0" i="0" dirty="0" smtClean="0"/>
              <a:t> rate: 7.1 per 100pys) </a:t>
            </a:r>
            <a:endParaRPr lang="it-IT" sz="2000" b="0" i="0" dirty="0"/>
          </a:p>
        </p:txBody>
      </p:sp>
      <p:cxnSp>
        <p:nvCxnSpPr>
          <p:cNvPr id="12" name="Connettore 4 11"/>
          <p:cNvCxnSpPr>
            <a:stCxn id="4" idx="2"/>
            <a:endCxn id="9" idx="0"/>
          </p:cNvCxnSpPr>
          <p:nvPr/>
        </p:nvCxnSpPr>
        <p:spPr bwMode="auto">
          <a:xfrm rot="5400000">
            <a:off x="3478690" y="2896982"/>
            <a:ext cx="1124827" cy="3085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3" name="CasellaDiTesto 12"/>
          <p:cNvSpPr txBox="1"/>
          <p:nvPr/>
        </p:nvSpPr>
        <p:spPr>
          <a:xfrm>
            <a:off x="5103812" y="2515080"/>
            <a:ext cx="2594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0" i="0" dirty="0" err="1" smtClean="0">
                <a:solidFill>
                  <a:srgbClr val="FFFF66"/>
                </a:solidFill>
              </a:rPr>
              <a:t>Exclusion</a:t>
            </a:r>
            <a:r>
              <a:rPr lang="it-IT" sz="1600" b="0" i="0" dirty="0" smtClean="0">
                <a:solidFill>
                  <a:srgbClr val="FFFF66"/>
                </a:solidFill>
              </a:rPr>
              <a:t> </a:t>
            </a:r>
            <a:r>
              <a:rPr lang="it-IT" sz="1600" b="0" i="0" dirty="0" err="1" smtClean="0">
                <a:solidFill>
                  <a:srgbClr val="FFFF66"/>
                </a:solidFill>
              </a:rPr>
              <a:t>criteria</a:t>
            </a:r>
            <a:endParaRPr lang="it-IT" sz="1600" b="0" i="0" dirty="0">
              <a:solidFill>
                <a:srgbClr val="FFFF66"/>
              </a:solidFill>
            </a:endParaRPr>
          </a:p>
        </p:txBody>
      </p:sp>
      <p:cxnSp>
        <p:nvCxnSpPr>
          <p:cNvPr id="15" name="Connettore 2 14"/>
          <p:cNvCxnSpPr>
            <a:endCxn id="13" idx="1"/>
          </p:cNvCxnSpPr>
          <p:nvPr/>
        </p:nvCxnSpPr>
        <p:spPr bwMode="auto">
          <a:xfrm>
            <a:off x="4045618" y="2684357"/>
            <a:ext cx="1058194" cy="0"/>
          </a:xfrm>
          <a:prstGeom prst="straightConnector1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9" name="Freccia a destra 18"/>
          <p:cNvSpPr/>
          <p:nvPr/>
        </p:nvSpPr>
        <p:spPr bwMode="auto">
          <a:xfrm rot="2472791">
            <a:off x="4523524" y="4293036"/>
            <a:ext cx="794792" cy="370278"/>
          </a:xfrm>
          <a:prstGeom prst="rightArrow">
            <a:avLst/>
          </a:prstGeom>
          <a:solidFill>
            <a:srgbClr val="FF33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4072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 dirty="0" smtClean="0">
                <a:latin typeface="Verdana" pitchFamily="34" charset="0"/>
              </a:rPr>
              <a:t>RESULTS: CHARACTERISTICS OF THE STUDY POPULATION (1)</a:t>
            </a:r>
            <a:endParaRPr lang="it-IT" i="0" dirty="0">
              <a:latin typeface="Verdana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6516216" y="126876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err="1" smtClean="0">
                <a:solidFill>
                  <a:srgbClr val="FFFF66"/>
                </a:solidFill>
              </a:rPr>
              <a:t>Median</a:t>
            </a:r>
            <a:r>
              <a:rPr lang="it-IT" sz="1600" dirty="0" smtClean="0">
                <a:solidFill>
                  <a:srgbClr val="FFFF66"/>
                </a:solidFill>
              </a:rPr>
              <a:t> </a:t>
            </a:r>
            <a:r>
              <a:rPr lang="it-IT" sz="1600" dirty="0" err="1" smtClean="0">
                <a:solidFill>
                  <a:srgbClr val="FFFF66"/>
                </a:solidFill>
              </a:rPr>
              <a:t>follow</a:t>
            </a:r>
            <a:r>
              <a:rPr lang="it-IT" sz="1600" dirty="0" smtClean="0">
                <a:solidFill>
                  <a:srgbClr val="FFFF66"/>
                </a:solidFill>
              </a:rPr>
              <a:t> up time 151 </a:t>
            </a:r>
            <a:r>
              <a:rPr lang="it-IT" sz="1600" dirty="0" err="1" smtClean="0">
                <a:solidFill>
                  <a:srgbClr val="FFFF66"/>
                </a:solidFill>
              </a:rPr>
              <a:t>days</a:t>
            </a:r>
            <a:endParaRPr lang="it-IT" sz="1600" dirty="0">
              <a:solidFill>
                <a:srgbClr val="FFFF66"/>
              </a:solidFill>
            </a:endParaRPr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0" y="1052736"/>
          <a:ext cx="5940152" cy="5472610"/>
        </p:xfrm>
        <a:graphic>
          <a:graphicData uri="http://schemas.openxmlformats.org/drawingml/2006/table">
            <a:tbl>
              <a:tblPr/>
              <a:tblGrid>
                <a:gridCol w="3675056"/>
                <a:gridCol w="566274"/>
                <a:gridCol w="566274"/>
                <a:gridCol w="566274"/>
                <a:gridCol w="566274"/>
              </a:tblGrid>
              <a:tr h="24124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Baseline characteristics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105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Controls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105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Cases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23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%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%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Age (mean, </a:t>
                      </a:r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sd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)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74.6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9.4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74.7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9.4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Gender (females)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3120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93.5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780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93.4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23230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Place of residence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Lazio region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1601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48.0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376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45.0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Rome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1736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52.0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459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55.0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3230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Fracture site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Vertebra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473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14.2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132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15.8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Rib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291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8.7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9.3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Pelvis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3.1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4.1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Upper limbs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1280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38.4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349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41.8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Hip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642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19.2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141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16.9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Lower limbs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493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14.8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91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10.9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Other/unspecified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1.6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1.2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32307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Admission type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E.R. only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1758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52.7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372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44.6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Hospital admission only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572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17.1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213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25.5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3230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E.R + hospital admission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1007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30.2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250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29.9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</a:tr>
              <a:tr h="24124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Exposure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</a:tr>
              <a:tr h="23453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PDC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34539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&lt;20%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988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29.6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267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32.0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23372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20-80%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1230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36.9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313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37.5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3CDDD"/>
                    </a:solidFill>
                  </a:tcPr>
                </a:tc>
              </a:tr>
              <a:tr h="23230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&gt;80%</a:t>
                      </a:r>
                    </a:p>
                  </a:txBody>
                  <a:tcPr marL="6635" marR="6635" marT="6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1119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33.5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255</a:t>
                      </a:r>
                    </a:p>
                  </a:txBody>
                  <a:tcPr marL="6635" marR="6635" marT="663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30.5</a:t>
                      </a:r>
                    </a:p>
                  </a:txBody>
                  <a:tcPr marL="6635" marR="6635" marT="66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43608" y="35074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 dirty="0" smtClean="0">
                <a:latin typeface="Verdana" pitchFamily="34" charset="0"/>
              </a:rPr>
              <a:t>RESULTS: CHARACTERISTICS OF THE STUDY POPULATION (2)</a:t>
            </a:r>
            <a:endParaRPr lang="it-IT" i="0" dirty="0">
              <a:latin typeface="Verdana" pitchFamily="34" charset="0"/>
            </a:endParaRPr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837038773"/>
              </p:ext>
            </p:extLst>
          </p:nvPr>
        </p:nvGraphicFramePr>
        <p:xfrm>
          <a:off x="177800" y="1333500"/>
          <a:ext cx="8318500" cy="4660900"/>
        </p:xfrm>
        <a:graphic>
          <a:graphicData uri="http://schemas.openxmlformats.org/presentationml/2006/ole">
            <p:oleObj spid="_x0000_s2073" name="Foglio di lavoro" r:id="rId4" imgW="6179874" imgH="3467172" progId="Excel.Sheet.12">
              <p:embed/>
            </p:oleObj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251520" y="6168934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* </a:t>
            </a:r>
            <a:r>
              <a:rPr lang="it-IT" dirty="0" err="1" smtClean="0"/>
              <a:t>Previous</a:t>
            </a:r>
            <a:r>
              <a:rPr lang="it-IT" dirty="0" smtClean="0"/>
              <a:t> </a:t>
            </a:r>
            <a:r>
              <a:rPr lang="it-IT" dirty="0" err="1" smtClean="0"/>
              <a:t>hospitalizations</a:t>
            </a:r>
            <a:r>
              <a:rPr lang="it-IT" dirty="0" smtClean="0"/>
              <a:t> + </a:t>
            </a:r>
            <a:r>
              <a:rPr lang="it-IT" dirty="0" err="1" smtClean="0"/>
              <a:t>health</a:t>
            </a:r>
            <a:r>
              <a:rPr lang="it-IT" dirty="0" smtClean="0"/>
              <a:t> </a:t>
            </a:r>
            <a:r>
              <a:rPr lang="it-IT" dirty="0" err="1" smtClean="0"/>
              <a:t>tax</a:t>
            </a:r>
            <a:r>
              <a:rPr lang="it-IT" dirty="0" smtClean="0"/>
              <a:t> </a:t>
            </a:r>
            <a:r>
              <a:rPr lang="it-IT" dirty="0" err="1" smtClean="0"/>
              <a:t>exemption</a:t>
            </a:r>
            <a:r>
              <a:rPr lang="it-IT" dirty="0" err="1"/>
              <a:t>s</a:t>
            </a:r>
            <a:endParaRPr lang="it-IT" dirty="0"/>
          </a:p>
        </p:txBody>
      </p:sp>
      <p:sp>
        <p:nvSpPr>
          <p:cNvPr id="2" name="Rettangolo 1"/>
          <p:cNvSpPr/>
          <p:nvPr/>
        </p:nvSpPr>
        <p:spPr bwMode="auto">
          <a:xfrm>
            <a:off x="107504" y="2132856"/>
            <a:ext cx="8352928" cy="28803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8" name="Rettangolo 7"/>
          <p:cNvSpPr/>
          <p:nvPr/>
        </p:nvSpPr>
        <p:spPr bwMode="auto">
          <a:xfrm>
            <a:off x="107504" y="3933056"/>
            <a:ext cx="8352928" cy="28803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9" name="Rettangolo 8"/>
          <p:cNvSpPr/>
          <p:nvPr/>
        </p:nvSpPr>
        <p:spPr bwMode="auto">
          <a:xfrm>
            <a:off x="107504" y="5445224"/>
            <a:ext cx="8352928" cy="28803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1129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043608" y="35074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 dirty="0" smtClean="0">
                <a:latin typeface="Verdana" pitchFamily="34" charset="0"/>
              </a:rPr>
              <a:t>RESULTS: CHARACTERISTICS OF THE STUDY POPULATION (3)</a:t>
            </a:r>
            <a:endParaRPr lang="it-IT" i="0" dirty="0">
              <a:latin typeface="Verdana" pitchFamily="34" charset="0"/>
            </a:endParaRPr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397603873"/>
              </p:ext>
            </p:extLst>
          </p:nvPr>
        </p:nvGraphicFramePr>
        <p:xfrm>
          <a:off x="250825" y="1557338"/>
          <a:ext cx="8112125" cy="3298825"/>
        </p:xfrm>
        <a:graphic>
          <a:graphicData uri="http://schemas.openxmlformats.org/presentationml/2006/ole">
            <p:oleObj spid="_x0000_s3096" name="Foglio di lavoro" r:id="rId4" imgW="6179874" imgH="2514600" progId="Excel.Sheet.12">
              <p:embed/>
            </p:oleObj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251520" y="5677797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* </a:t>
            </a:r>
            <a:r>
              <a:rPr lang="it-IT" dirty="0" err="1" smtClean="0"/>
              <a:t>at</a:t>
            </a:r>
            <a:r>
              <a:rPr lang="it-IT" dirty="0" smtClean="0"/>
              <a:t> </a:t>
            </a:r>
            <a:r>
              <a:rPr lang="it-IT" dirty="0" err="1" smtClean="0"/>
              <a:t>least</a:t>
            </a:r>
            <a:r>
              <a:rPr lang="it-IT" dirty="0" smtClean="0"/>
              <a:t> 2 </a:t>
            </a:r>
            <a:r>
              <a:rPr lang="it-IT" dirty="0" err="1" smtClean="0"/>
              <a:t>prescriptions</a:t>
            </a:r>
            <a:r>
              <a:rPr lang="it-IT" dirty="0" smtClean="0"/>
              <a:t> in the </a:t>
            </a:r>
            <a:r>
              <a:rPr lang="it-IT" dirty="0" err="1" smtClean="0"/>
              <a:t>year</a:t>
            </a:r>
            <a:r>
              <a:rPr lang="it-IT" dirty="0" smtClean="0"/>
              <a:t> </a:t>
            </a:r>
            <a:r>
              <a:rPr lang="it-IT" dirty="0" err="1" smtClean="0"/>
              <a:t>before</a:t>
            </a:r>
            <a:r>
              <a:rPr lang="it-IT" dirty="0" smtClean="0"/>
              <a:t> </a:t>
            </a:r>
            <a:r>
              <a:rPr lang="it-IT" dirty="0" err="1" smtClean="0"/>
              <a:t>enrolment</a:t>
            </a:r>
            <a:endParaRPr lang="it-IT" dirty="0"/>
          </a:p>
        </p:txBody>
      </p:sp>
      <p:sp>
        <p:nvSpPr>
          <p:cNvPr id="6" name="Rettangolo 5"/>
          <p:cNvSpPr/>
          <p:nvPr/>
        </p:nvSpPr>
        <p:spPr bwMode="auto">
          <a:xfrm>
            <a:off x="107504" y="2348880"/>
            <a:ext cx="8352928" cy="28803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8" name="Rettangolo 7"/>
          <p:cNvSpPr/>
          <p:nvPr/>
        </p:nvSpPr>
        <p:spPr bwMode="auto">
          <a:xfrm>
            <a:off x="107504" y="4077072"/>
            <a:ext cx="8352928" cy="28803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9" name="Rettangolo 8"/>
          <p:cNvSpPr/>
          <p:nvPr/>
        </p:nvSpPr>
        <p:spPr bwMode="auto">
          <a:xfrm>
            <a:off x="107504" y="4365104"/>
            <a:ext cx="8352928" cy="216024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1" i="1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9845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971600" y="44450"/>
            <a:ext cx="81628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 dirty="0" smtClean="0">
                <a:latin typeface="Verdana" pitchFamily="34" charset="0"/>
              </a:rPr>
              <a:t>RESULTS OF CONDITIONAL LOGISTIC REGRESSION</a:t>
            </a:r>
            <a:endParaRPr lang="it-IT" i="0" dirty="0">
              <a:latin typeface="Verdana" pitchFamily="34" charset="0"/>
            </a:endParaRPr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585496955"/>
              </p:ext>
            </p:extLst>
          </p:nvPr>
        </p:nvGraphicFramePr>
        <p:xfrm>
          <a:off x="457200" y="2120900"/>
          <a:ext cx="8204200" cy="1079500"/>
        </p:xfrm>
        <a:graphic>
          <a:graphicData uri="http://schemas.openxmlformats.org/presentationml/2006/ole">
            <p:oleObj spid="_x0000_s4120" name="Foglio di lavoro" r:id="rId4" imgW="6010188" imgH="790560" progId="Excel.Sheet.12">
              <p:embed/>
            </p:oleObj>
          </a:graphicData>
        </a:graphic>
      </p:graphicFrame>
      <p:sp>
        <p:nvSpPr>
          <p:cNvPr id="4" name="CasellaDiTesto 3"/>
          <p:cNvSpPr txBox="1"/>
          <p:nvPr/>
        </p:nvSpPr>
        <p:spPr>
          <a:xfrm>
            <a:off x="251520" y="443711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Adherence</a:t>
            </a:r>
            <a:r>
              <a:rPr lang="it-IT" dirty="0" smtClean="0"/>
              <a:t> to </a:t>
            </a:r>
            <a:r>
              <a:rPr lang="it-IT" dirty="0" err="1" smtClean="0"/>
              <a:t>anti-osteoporotic</a:t>
            </a:r>
            <a:r>
              <a:rPr lang="it-IT" dirty="0" smtClean="0"/>
              <a:t> </a:t>
            </a:r>
            <a:r>
              <a:rPr lang="it-IT" dirty="0" err="1" smtClean="0"/>
              <a:t>therapy</a:t>
            </a:r>
            <a:r>
              <a:rPr lang="it-IT" dirty="0" smtClean="0"/>
              <a:t> </a:t>
            </a:r>
            <a:r>
              <a:rPr lang="it-IT" dirty="0" err="1" smtClean="0"/>
              <a:t>seems</a:t>
            </a:r>
            <a:r>
              <a:rPr lang="it-IT" dirty="0" smtClean="0"/>
              <a:t> </a:t>
            </a:r>
            <a:r>
              <a:rPr lang="it-IT" dirty="0" smtClean="0"/>
              <a:t>to </a:t>
            </a:r>
            <a:r>
              <a:rPr lang="it-IT" dirty="0" err="1" smtClean="0"/>
              <a:t>decrease</a:t>
            </a:r>
            <a:r>
              <a:rPr lang="it-IT" dirty="0" smtClean="0"/>
              <a:t> </a:t>
            </a:r>
            <a:r>
              <a:rPr lang="it-IT" dirty="0" err="1" smtClean="0"/>
              <a:t>re-fracture</a:t>
            </a:r>
            <a:r>
              <a:rPr lang="it-IT" dirty="0" smtClean="0"/>
              <a:t> </a:t>
            </a:r>
            <a:r>
              <a:rPr lang="it-IT" dirty="0" err="1" smtClean="0"/>
              <a:t>risk</a:t>
            </a:r>
            <a:endParaRPr lang="it-I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073150" y="44450"/>
            <a:ext cx="80613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 dirty="0" smtClean="0">
                <a:latin typeface="Verdana" pitchFamily="34" charset="0"/>
              </a:rPr>
              <a:t>CRITICAL ASPECTS</a:t>
            </a:r>
            <a:endParaRPr lang="it-IT" i="0" dirty="0">
              <a:latin typeface="Verdana" pitchFamily="34" charset="0"/>
            </a:endParaRPr>
          </a:p>
        </p:txBody>
      </p:sp>
      <p:sp>
        <p:nvSpPr>
          <p:cNvPr id="10244" name="Segnaposto contenuto 2"/>
          <p:cNvSpPr>
            <a:spLocks/>
          </p:cNvSpPr>
          <p:nvPr/>
        </p:nvSpPr>
        <p:spPr bwMode="auto">
          <a:xfrm>
            <a:off x="793" y="1052736"/>
            <a:ext cx="9143207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r>
              <a:rPr lang="it-IT" b="0" i="0" dirty="0" err="1">
                <a:latin typeface="Verdana" pitchFamily="34" charset="0"/>
              </a:rPr>
              <a:t>Observational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study</a:t>
            </a:r>
            <a:r>
              <a:rPr lang="it-IT" b="0" i="0" dirty="0" smtClean="0">
                <a:latin typeface="Verdana" pitchFamily="34" charset="0"/>
              </a:rPr>
              <a:t>/Use of </a:t>
            </a:r>
            <a:r>
              <a:rPr lang="it-IT" b="0" i="0" dirty="0" err="1" smtClean="0">
                <a:latin typeface="Verdana" pitchFamily="34" charset="0"/>
              </a:rPr>
              <a:t>administrative</a:t>
            </a:r>
            <a:r>
              <a:rPr lang="it-IT" b="0" i="0" dirty="0" smtClean="0">
                <a:latin typeface="Verdana" pitchFamily="34" charset="0"/>
              </a:rPr>
              <a:t> database/ </a:t>
            </a:r>
            <a:r>
              <a:rPr lang="it-IT" b="0" i="0" dirty="0" err="1" smtClean="0">
                <a:latin typeface="Verdana" pitchFamily="34" charset="0"/>
              </a:rPr>
              <a:t>Assumptions</a:t>
            </a:r>
            <a:r>
              <a:rPr lang="it-IT" b="0" i="0" dirty="0" smtClean="0">
                <a:latin typeface="Verdana" pitchFamily="34" charset="0"/>
              </a:rPr>
              <a:t>/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</a:pPr>
            <a:endParaRPr lang="it-IT" sz="1050" b="0" i="0" dirty="0" smtClean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 smtClean="0">
                <a:latin typeface="Verdana" pitchFamily="34" charset="0"/>
              </a:rPr>
              <a:t>Exposure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misclassification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assumptions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smtClean="0">
                <a:latin typeface="Verdana" pitchFamily="34" charset="0"/>
              </a:rPr>
              <a:t>in PDC </a:t>
            </a:r>
            <a:r>
              <a:rPr lang="it-IT" b="0" i="0" dirty="0" err="1" smtClean="0">
                <a:latin typeface="Verdana" pitchFamily="34" charset="0"/>
              </a:rPr>
              <a:t>calculation</a:t>
            </a:r>
            <a:r>
              <a:rPr lang="it-IT" b="0" i="0" dirty="0" smtClean="0">
                <a:latin typeface="Verdana" pitchFamily="34" charset="0"/>
              </a:rPr>
              <a:t>, </a:t>
            </a:r>
            <a:r>
              <a:rPr lang="it-IT" b="0" i="0" dirty="0" err="1" smtClean="0">
                <a:latin typeface="Verdana" pitchFamily="34" charset="0"/>
              </a:rPr>
              <a:t>switching</a:t>
            </a:r>
            <a:r>
              <a:rPr lang="it-IT" b="0" i="0" dirty="0" smtClean="0">
                <a:latin typeface="Verdana" pitchFamily="34" charset="0"/>
              </a:rPr>
              <a:t> to non-</a:t>
            </a:r>
            <a:r>
              <a:rPr lang="it-IT" b="0" i="0" dirty="0" err="1" smtClean="0">
                <a:latin typeface="Verdana" pitchFamily="34" charset="0"/>
              </a:rPr>
              <a:t>oral</a:t>
            </a:r>
            <a:r>
              <a:rPr lang="it-IT" b="0" i="0" dirty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medications</a:t>
            </a:r>
            <a:endParaRPr lang="it-IT" b="0" i="0" dirty="0" smtClean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sz="1050" b="0" i="0" dirty="0" smtClean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 smtClean="0">
                <a:latin typeface="Verdana" pitchFamily="34" charset="0"/>
              </a:rPr>
              <a:t>Outcome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misclassifcation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fractures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not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receiving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medical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attention</a:t>
            </a:r>
            <a:r>
              <a:rPr lang="it-IT" b="0" i="0" dirty="0" smtClean="0">
                <a:latin typeface="Verdana" pitchFamily="34" charset="0"/>
              </a:rPr>
              <a:t>, </a:t>
            </a:r>
            <a:r>
              <a:rPr lang="it-IT" b="0" i="0" dirty="0" err="1" smtClean="0">
                <a:latin typeface="Verdana" pitchFamily="34" charset="0"/>
              </a:rPr>
              <a:t>recurrences</a:t>
            </a:r>
            <a:r>
              <a:rPr lang="it-IT" b="0" i="0" dirty="0" smtClean="0">
                <a:latin typeface="Verdana" pitchFamily="34" charset="0"/>
              </a:rPr>
              <a:t> of </a:t>
            </a:r>
            <a:r>
              <a:rPr lang="it-IT" b="0" i="0" dirty="0" err="1" smtClean="0">
                <a:latin typeface="Verdana" pitchFamily="34" charset="0"/>
              </a:rPr>
              <a:t>same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fracture</a:t>
            </a:r>
            <a:endParaRPr lang="it-IT" b="0" i="0" dirty="0" smtClean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sz="1050" b="0" i="0" dirty="0" smtClean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 smtClean="0">
                <a:latin typeface="Verdana" pitchFamily="34" charset="0"/>
              </a:rPr>
              <a:t>Misclassification</a:t>
            </a:r>
            <a:r>
              <a:rPr lang="it-IT" b="0" i="0" dirty="0" smtClean="0">
                <a:latin typeface="Verdana" pitchFamily="34" charset="0"/>
              </a:rPr>
              <a:t> of </a:t>
            </a:r>
            <a:r>
              <a:rPr lang="it-IT" b="0" i="0" dirty="0" err="1" smtClean="0">
                <a:latin typeface="Verdana" pitchFamily="34" charset="0"/>
              </a:rPr>
              <a:t>covariates</a:t>
            </a:r>
            <a:r>
              <a:rPr lang="it-IT" b="0" i="0" dirty="0" smtClean="0">
                <a:latin typeface="Verdana" pitchFamily="34" charset="0"/>
              </a:rPr>
              <a:t>: </a:t>
            </a:r>
            <a:r>
              <a:rPr lang="it-IT" b="0" i="0" dirty="0" err="1" smtClean="0">
                <a:latin typeface="Verdana" pitchFamily="34" charset="0"/>
              </a:rPr>
              <a:t>undereporting</a:t>
            </a:r>
            <a:r>
              <a:rPr lang="it-IT" b="0" i="0" dirty="0" smtClean="0">
                <a:latin typeface="Verdana" pitchFamily="34" charset="0"/>
              </a:rPr>
              <a:t> of </a:t>
            </a:r>
            <a:r>
              <a:rPr lang="it-IT" b="0" i="0" dirty="0" err="1" smtClean="0">
                <a:latin typeface="Verdana" pitchFamily="34" charset="0"/>
              </a:rPr>
              <a:t>chronic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conditions</a:t>
            </a:r>
            <a:r>
              <a:rPr lang="it-IT" b="0" i="0" dirty="0" smtClean="0">
                <a:latin typeface="Verdana" pitchFamily="34" charset="0"/>
              </a:rPr>
              <a:t> in </a:t>
            </a:r>
            <a:r>
              <a:rPr lang="it-IT" b="0" i="0" dirty="0" err="1" smtClean="0">
                <a:latin typeface="Verdana" pitchFamily="34" charset="0"/>
              </a:rPr>
              <a:t>administrative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databases</a:t>
            </a:r>
            <a:r>
              <a:rPr lang="it-IT" b="0" i="0" dirty="0" smtClean="0">
                <a:latin typeface="Verdana" pitchFamily="34" charset="0"/>
              </a:rPr>
              <a:t>, </a:t>
            </a:r>
            <a:r>
              <a:rPr lang="it-IT" b="0" i="0" dirty="0" err="1" smtClean="0">
                <a:latin typeface="Verdana" pitchFamily="34" charset="0"/>
              </a:rPr>
              <a:t>misspecification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following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combination</a:t>
            </a:r>
            <a:r>
              <a:rPr lang="it-IT" b="0" i="0" dirty="0" smtClean="0">
                <a:latin typeface="Verdana" pitchFamily="34" charset="0"/>
              </a:rPr>
              <a:t> of </a:t>
            </a:r>
            <a:r>
              <a:rPr lang="it-IT" b="0" i="0" dirty="0" err="1" smtClean="0">
                <a:latin typeface="Verdana" pitchFamily="34" charset="0"/>
              </a:rPr>
              <a:t>different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diseases</a:t>
            </a:r>
            <a:r>
              <a:rPr lang="it-IT" b="0" i="0" dirty="0" smtClean="0">
                <a:latin typeface="Verdana" pitchFamily="34" charset="0"/>
              </a:rPr>
              <a:t>/</a:t>
            </a:r>
            <a:r>
              <a:rPr lang="it-IT" b="0" i="0" dirty="0" err="1" smtClean="0">
                <a:latin typeface="Verdana" pitchFamily="34" charset="0"/>
              </a:rPr>
              <a:t>drugs</a:t>
            </a:r>
            <a:endParaRPr lang="it-IT" b="0" i="0" dirty="0" smtClean="0">
              <a:latin typeface="Verdana" pitchFamily="34" charset="0"/>
            </a:endParaRPr>
          </a:p>
          <a:p>
            <a:pPr eaLnBrk="0" hangingPunct="0">
              <a:spcBef>
                <a:spcPct val="20000"/>
              </a:spcBef>
              <a:buClr>
                <a:srgbClr val="FFC20F"/>
              </a:buClr>
            </a:pPr>
            <a:endParaRPr lang="it-IT" sz="1050" b="0" i="0" dirty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FFC20F"/>
              </a:buClr>
              <a:buFontTx/>
              <a:buChar char="•"/>
            </a:pPr>
            <a:r>
              <a:rPr lang="it-IT" b="0" i="0" dirty="0" err="1" smtClean="0">
                <a:latin typeface="Verdana" pitchFamily="34" charset="0"/>
              </a:rPr>
              <a:t>Residual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confounding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>
                <a:latin typeface="Verdana" pitchFamily="34" charset="0"/>
              </a:rPr>
              <a:t>(</a:t>
            </a:r>
            <a:r>
              <a:rPr lang="it-IT" b="0" i="0" dirty="0" smtClean="0">
                <a:latin typeface="Verdana" pitchFamily="34" charset="0"/>
              </a:rPr>
              <a:t>BMI, smoking, </a:t>
            </a:r>
            <a:r>
              <a:rPr lang="it-IT" b="0" i="0" dirty="0" err="1" smtClean="0">
                <a:latin typeface="Verdana" pitchFamily="34" charset="0"/>
              </a:rPr>
              <a:t>alcohol</a:t>
            </a:r>
            <a:r>
              <a:rPr lang="it-IT" b="0" i="0" dirty="0" smtClean="0">
                <a:latin typeface="Verdana" pitchFamily="34" charset="0"/>
              </a:rPr>
              <a:t> </a:t>
            </a:r>
            <a:r>
              <a:rPr lang="it-IT" b="0" i="0" dirty="0" err="1" smtClean="0">
                <a:latin typeface="Verdana" pitchFamily="34" charset="0"/>
              </a:rPr>
              <a:t>consumptions</a:t>
            </a:r>
            <a:r>
              <a:rPr lang="it-IT" b="0" i="0" dirty="0" smtClean="0">
                <a:latin typeface="Verdana" pitchFamily="34" charset="0"/>
              </a:rPr>
              <a:t>, </a:t>
            </a:r>
            <a:r>
              <a:rPr lang="it-IT" b="0" i="0" dirty="0" err="1" smtClean="0">
                <a:latin typeface="Verdana" pitchFamily="34" charset="0"/>
              </a:rPr>
              <a:t>vitamin</a:t>
            </a:r>
            <a:r>
              <a:rPr lang="it-IT" b="0" i="0" dirty="0" smtClean="0">
                <a:latin typeface="Verdana" pitchFamily="34" charset="0"/>
              </a:rPr>
              <a:t> D </a:t>
            </a:r>
            <a:r>
              <a:rPr lang="it-IT" b="0" i="0" dirty="0" err="1" smtClean="0">
                <a:latin typeface="Verdana" pitchFamily="34" charset="0"/>
              </a:rPr>
              <a:t>intake</a:t>
            </a:r>
            <a:r>
              <a:rPr lang="it-IT" b="0" i="0" dirty="0" smtClean="0">
                <a:latin typeface="Verdana" pitchFamily="34" charset="0"/>
              </a:rPr>
              <a:t>, ….)</a:t>
            </a:r>
            <a:endParaRPr lang="it-IT" b="0" i="0" dirty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971600" y="44450"/>
            <a:ext cx="81628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it-IT" i="0" dirty="0" smtClean="0">
                <a:latin typeface="Verdana" pitchFamily="34" charset="0"/>
              </a:rPr>
              <a:t>CONCLUSIONS</a:t>
            </a:r>
            <a:endParaRPr lang="it-IT" i="0" dirty="0">
              <a:latin typeface="Verdana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0" y="980728"/>
            <a:ext cx="91344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it-IT" b="0" i="0" dirty="0" smtClean="0"/>
              <a:t>Sub-</a:t>
            </a:r>
            <a:r>
              <a:rPr lang="it-IT" b="0" i="0" dirty="0" err="1" smtClean="0"/>
              <a:t>optimal</a:t>
            </a:r>
            <a:r>
              <a:rPr lang="it-IT" b="0" i="0" dirty="0" smtClean="0"/>
              <a:t> </a:t>
            </a:r>
            <a:r>
              <a:rPr lang="it-IT" b="0" i="0" dirty="0" err="1" smtClean="0"/>
              <a:t>compliance</a:t>
            </a:r>
            <a:r>
              <a:rPr lang="it-IT" b="0" i="0" dirty="0" smtClean="0"/>
              <a:t> to </a:t>
            </a:r>
            <a:r>
              <a:rPr lang="it-IT" b="0" i="0" dirty="0" err="1" smtClean="0"/>
              <a:t>osteoporosis</a:t>
            </a:r>
            <a:r>
              <a:rPr lang="it-IT" b="0" i="0" dirty="0" smtClean="0"/>
              <a:t> treatment</a:t>
            </a:r>
          </a:p>
          <a:p>
            <a:endParaRPr lang="it-IT" b="0" i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it-IT" b="0" i="0" dirty="0" err="1"/>
              <a:t>Adherence</a:t>
            </a:r>
            <a:r>
              <a:rPr lang="it-IT" b="0" i="0" dirty="0"/>
              <a:t> to anti-</a:t>
            </a:r>
            <a:r>
              <a:rPr lang="it-IT" b="0" i="0" dirty="0" err="1"/>
              <a:t>osteoporotic</a:t>
            </a:r>
            <a:r>
              <a:rPr lang="it-IT" b="0" i="0" dirty="0"/>
              <a:t> treatment </a:t>
            </a:r>
            <a:r>
              <a:rPr lang="it-IT" b="0" i="0" dirty="0" err="1"/>
              <a:t>seems</a:t>
            </a:r>
            <a:r>
              <a:rPr lang="it-IT" b="0" i="0" dirty="0"/>
              <a:t> to </a:t>
            </a:r>
            <a:r>
              <a:rPr lang="it-IT" b="0" i="0" dirty="0" err="1"/>
              <a:t>decrease</a:t>
            </a:r>
            <a:r>
              <a:rPr lang="it-IT" b="0" i="0" dirty="0"/>
              <a:t> re-</a:t>
            </a:r>
            <a:r>
              <a:rPr lang="it-IT" b="0" i="0" dirty="0" err="1"/>
              <a:t>fracture</a:t>
            </a:r>
            <a:r>
              <a:rPr lang="it-IT" b="0" i="0" dirty="0"/>
              <a:t> </a:t>
            </a:r>
            <a:r>
              <a:rPr lang="it-IT" b="0" i="0" dirty="0" err="1" smtClean="0"/>
              <a:t>risk</a:t>
            </a:r>
            <a:endParaRPr lang="it-IT" b="0" i="0" dirty="0" smtClean="0"/>
          </a:p>
          <a:p>
            <a:endParaRPr lang="it-IT" b="0" i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it-IT" b="0" i="0" dirty="0" err="1" smtClean="0"/>
              <a:t>Claims</a:t>
            </a:r>
            <a:r>
              <a:rPr lang="it-IT" b="0" i="0" dirty="0" smtClean="0"/>
              <a:t> data can be </a:t>
            </a:r>
            <a:r>
              <a:rPr lang="it-IT" b="0" i="0" dirty="0" err="1" smtClean="0"/>
              <a:t>used</a:t>
            </a:r>
            <a:r>
              <a:rPr lang="it-IT" b="0" i="0" dirty="0" smtClean="0"/>
              <a:t> to </a:t>
            </a:r>
            <a:r>
              <a:rPr lang="it-IT" b="0" i="0" dirty="0" err="1" smtClean="0"/>
              <a:t>assess</a:t>
            </a:r>
            <a:r>
              <a:rPr lang="it-IT" b="0" i="0" dirty="0" smtClean="0"/>
              <a:t> </a:t>
            </a:r>
            <a:r>
              <a:rPr lang="it-IT" b="0" i="0" dirty="0" err="1" smtClean="0"/>
              <a:t>co-morbidities</a:t>
            </a:r>
            <a:r>
              <a:rPr lang="it-IT" b="0" i="0" dirty="0" smtClean="0"/>
              <a:t>, to </a:t>
            </a:r>
            <a:r>
              <a:rPr lang="it-IT" b="0" i="0" dirty="0" err="1" smtClean="0"/>
              <a:t>evaluate</a:t>
            </a:r>
            <a:r>
              <a:rPr lang="it-IT" b="0" i="0" dirty="0" smtClean="0"/>
              <a:t> </a:t>
            </a:r>
            <a:r>
              <a:rPr lang="it-IT" b="0" i="0" dirty="0" err="1" smtClean="0"/>
              <a:t>prescribing</a:t>
            </a:r>
            <a:r>
              <a:rPr lang="it-IT" b="0" i="0" dirty="0" smtClean="0"/>
              <a:t> </a:t>
            </a:r>
            <a:r>
              <a:rPr lang="it-IT" b="0" i="0" dirty="0" err="1" smtClean="0"/>
              <a:t>appropriateness</a:t>
            </a:r>
            <a:r>
              <a:rPr lang="it-IT" b="0" i="0" dirty="0" smtClean="0"/>
              <a:t> </a:t>
            </a:r>
            <a:r>
              <a:rPr lang="it-IT" b="0" i="0" dirty="0" err="1" smtClean="0"/>
              <a:t>according</a:t>
            </a:r>
            <a:r>
              <a:rPr lang="it-IT" b="0" i="0" dirty="0" smtClean="0"/>
              <a:t> to </a:t>
            </a:r>
            <a:r>
              <a:rPr lang="it-IT" b="0" i="0" dirty="0" err="1" smtClean="0"/>
              <a:t>international</a:t>
            </a:r>
            <a:r>
              <a:rPr lang="it-IT" b="0" i="0" dirty="0" smtClean="0"/>
              <a:t> </a:t>
            </a:r>
            <a:r>
              <a:rPr lang="it-IT" b="0" i="0" dirty="0" err="1" smtClean="0"/>
              <a:t>guidelines</a:t>
            </a:r>
            <a:r>
              <a:rPr lang="it-IT" b="0" i="0" dirty="0" smtClean="0"/>
              <a:t>, treatment </a:t>
            </a:r>
            <a:r>
              <a:rPr lang="it-IT" b="0" i="0" dirty="0" err="1" smtClean="0"/>
              <a:t>effectiveness</a:t>
            </a:r>
            <a:r>
              <a:rPr lang="it-IT" b="0" i="0" dirty="0" smtClean="0"/>
              <a:t> </a:t>
            </a:r>
            <a:endParaRPr lang="it-IT" b="0" i="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0" y="429309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FFC000"/>
                </a:solidFill>
              </a:rPr>
              <a:t>Future </a:t>
            </a:r>
            <a:r>
              <a:rPr lang="it-IT" dirty="0" err="1" smtClean="0">
                <a:solidFill>
                  <a:srgbClr val="FFC000"/>
                </a:solidFill>
              </a:rPr>
              <a:t>projects</a:t>
            </a:r>
            <a:endParaRPr lang="it-IT" dirty="0" smtClean="0"/>
          </a:p>
          <a:p>
            <a:r>
              <a:rPr lang="it-IT" b="0" i="0" dirty="0" err="1" smtClean="0"/>
              <a:t>Collaboration</a:t>
            </a:r>
            <a:r>
              <a:rPr lang="it-IT" b="0" i="0" dirty="0" smtClean="0"/>
              <a:t> </a:t>
            </a:r>
            <a:r>
              <a:rPr lang="it-IT" b="0" i="0" dirty="0" err="1" smtClean="0"/>
              <a:t>with</a:t>
            </a:r>
            <a:r>
              <a:rPr lang="it-IT" b="0" i="0" dirty="0" smtClean="0"/>
              <a:t> </a:t>
            </a:r>
            <a:r>
              <a:rPr lang="it-IT" b="0" i="0" dirty="0" err="1" smtClean="0"/>
              <a:t>orthopaedists</a:t>
            </a:r>
            <a:r>
              <a:rPr lang="it-IT" b="0" i="0" dirty="0" smtClean="0"/>
              <a:t> </a:t>
            </a:r>
            <a:r>
              <a:rPr lang="it-IT" b="0" i="0" dirty="0" smtClean="0"/>
              <a:t>and </a:t>
            </a:r>
            <a:r>
              <a:rPr lang="it-IT" b="0" i="0" dirty="0" err="1" smtClean="0"/>
              <a:t>geriatricians</a:t>
            </a:r>
            <a:r>
              <a:rPr lang="it-IT" b="0" i="0" dirty="0" smtClean="0"/>
              <a:t> </a:t>
            </a:r>
            <a:r>
              <a:rPr lang="it-IT" b="0" i="0" dirty="0" err="1" smtClean="0"/>
              <a:t>of</a:t>
            </a:r>
            <a:r>
              <a:rPr lang="it-IT" b="0" i="0" dirty="0" smtClean="0"/>
              <a:t> Campus biomedico (</a:t>
            </a:r>
            <a:r>
              <a:rPr lang="it-IT" b="0" i="0" dirty="0" err="1" smtClean="0"/>
              <a:t>Rome</a:t>
            </a:r>
            <a:r>
              <a:rPr lang="it-IT" b="0" i="0" dirty="0" smtClean="0"/>
              <a:t>): </a:t>
            </a:r>
            <a:r>
              <a:rPr lang="it-IT" b="0" i="0" dirty="0" err="1" smtClean="0"/>
              <a:t>effect</a:t>
            </a:r>
            <a:r>
              <a:rPr lang="it-IT" b="0" i="0" dirty="0" smtClean="0"/>
              <a:t> </a:t>
            </a:r>
            <a:r>
              <a:rPr lang="it-IT" b="0" i="0" dirty="0" err="1" smtClean="0"/>
              <a:t>of</a:t>
            </a:r>
            <a:r>
              <a:rPr lang="it-IT" b="0" i="0" dirty="0" smtClean="0"/>
              <a:t> </a:t>
            </a:r>
            <a:r>
              <a:rPr lang="it-IT" b="0" i="0" dirty="0" err="1" smtClean="0"/>
              <a:t>long-term</a:t>
            </a:r>
            <a:r>
              <a:rPr lang="it-IT" b="0" i="0" dirty="0" smtClean="0"/>
              <a:t> </a:t>
            </a:r>
            <a:r>
              <a:rPr lang="it-IT" b="0" i="0" dirty="0" err="1" smtClean="0"/>
              <a:t>therapy</a:t>
            </a:r>
            <a:r>
              <a:rPr lang="it-IT" b="0" i="0" dirty="0" smtClean="0"/>
              <a:t> on </a:t>
            </a:r>
            <a:r>
              <a:rPr lang="it-IT" b="0" i="0" dirty="0" err="1" smtClean="0"/>
              <a:t>atypical</a:t>
            </a:r>
            <a:r>
              <a:rPr lang="it-IT" b="0" i="0" dirty="0" smtClean="0"/>
              <a:t> </a:t>
            </a:r>
            <a:r>
              <a:rPr lang="it-IT" b="0" i="0" dirty="0" err="1" smtClean="0"/>
              <a:t>hip</a:t>
            </a:r>
            <a:r>
              <a:rPr lang="it-IT" b="0" i="0" dirty="0" smtClean="0"/>
              <a:t> </a:t>
            </a:r>
            <a:r>
              <a:rPr lang="it-IT" b="0" i="0" dirty="0" err="1" smtClean="0"/>
              <a:t>fractures</a:t>
            </a:r>
            <a:r>
              <a:rPr lang="it-IT" b="0" i="0" dirty="0" smtClean="0"/>
              <a:t>.  </a:t>
            </a:r>
            <a:endParaRPr lang="en-GB" b="0" i="0" dirty="0"/>
          </a:p>
        </p:txBody>
      </p:sp>
    </p:spTree>
    <p:extLst>
      <p:ext uri="{BB962C8B-B14F-4D97-AF65-F5344CB8AC3E}">
        <p14:creationId xmlns="" xmlns:p14="http://schemas.microsoft.com/office/powerpoint/2010/main" val="5367606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2543662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presentazione_ottobre_rev_cap_b</Template>
  <TotalTime>7388</TotalTime>
  <Words>814</Words>
  <Application>Microsoft Office PowerPoint</Application>
  <PresentationFormat>Presentazione su schermo (4:3)</PresentationFormat>
  <Paragraphs>248</Paragraphs>
  <Slides>20</Slides>
  <Notes>17</Notes>
  <HiddenSlides>1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20</vt:i4>
      </vt:variant>
    </vt:vector>
  </HeadingPairs>
  <TitlesOfParts>
    <vt:vector size="24" baseType="lpstr">
      <vt:lpstr>1_Struttura predefinita</vt:lpstr>
      <vt:lpstr>2_Struttura predefinita</vt:lpstr>
      <vt:lpstr>Foglio di lavoro di Microsoft Office Excel</vt:lpstr>
      <vt:lpstr>Foglio di lavoro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ASL-RME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colais</dc:creator>
  <cp:lastModifiedBy>Chiara</cp:lastModifiedBy>
  <cp:revision>615</cp:revision>
  <dcterms:created xsi:type="dcterms:W3CDTF">2008-03-05T15:50:27Z</dcterms:created>
  <dcterms:modified xsi:type="dcterms:W3CDTF">2012-10-14T20:53:50Z</dcterms:modified>
</cp:coreProperties>
</file>